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10.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90" r:id="rId3"/>
    <p:sldId id="258" r:id="rId4"/>
    <p:sldId id="294" r:id="rId5"/>
    <p:sldId id="295" r:id="rId6"/>
    <p:sldId id="296" r:id="rId7"/>
    <p:sldId id="312" r:id="rId8"/>
    <p:sldId id="308" r:id="rId9"/>
    <p:sldId id="309" r:id="rId10"/>
    <p:sldId id="313" r:id="rId11"/>
    <p:sldId id="262" r:id="rId12"/>
    <p:sldId id="303" r:id="rId13"/>
    <p:sldId id="265" r:id="rId14"/>
    <p:sldId id="314" r:id="rId15"/>
    <p:sldId id="316" r:id="rId16"/>
    <p:sldId id="307" r:id="rId17"/>
    <p:sldId id="310" r:id="rId18"/>
    <p:sldId id="311" r:id="rId19"/>
    <p:sldId id="292" r:id="rId20"/>
    <p:sldId id="293" r:id="rId21"/>
    <p:sldId id="270" r:id="rId22"/>
    <p:sldId id="317" r:id="rId23"/>
    <p:sldId id="272" r:id="rId24"/>
    <p:sldId id="273" r:id="rId25"/>
    <p:sldId id="324" r:id="rId26"/>
    <p:sldId id="319" r:id="rId27"/>
    <p:sldId id="321" r:id="rId28"/>
    <p:sldId id="277" r:id="rId29"/>
    <p:sldId id="278" r:id="rId30"/>
    <p:sldId id="322" r:id="rId31"/>
    <p:sldId id="279" r:id="rId32"/>
    <p:sldId id="323" r:id="rId33"/>
    <p:sldId id="280" r:id="rId34"/>
    <p:sldId id="286" r:id="rId35"/>
    <p:sldId id="281" r:id="rId36"/>
    <p:sldId id="283" r:id="rId37"/>
    <p:sldId id="284"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tsika Wakashe" initials="N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DD7C51"/>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02" autoAdjust="0"/>
    <p:restoredTop sz="94660"/>
  </p:normalViewPr>
  <p:slideViewPr>
    <p:cSldViewPr snapToGrid="0" showGuides="1">
      <p:cViewPr varScale="1">
        <p:scale>
          <a:sx n="114" d="100"/>
          <a:sy n="114" d="100"/>
        </p:scale>
        <p:origin x="66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commentAuthors" Target="commentAuthors.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notesMaster" Target="notesMasters/notesMaster1.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F69337B-A8D5-4ABA-905E-E89ADE339D3A}" type="doc">
      <dgm:prSet loTypeId="urn:microsoft.com/office/officeart/2005/8/layout/hProcess3" loCatId="process" qsTypeId="urn:microsoft.com/office/officeart/2005/8/quickstyle/simple1#1" qsCatId="simple" csTypeId="urn:microsoft.com/office/officeart/2005/8/colors/accent1_2#1" csCatId="accent1" phldr="1"/>
      <dgm:spPr/>
    </dgm:pt>
    <dgm:pt modelId="{A32434B2-D958-4D17-8AF5-7CD2B3BC3962}">
      <dgm:prSet phldrT="[Text]" custT="1"/>
      <dgm:spPr/>
      <dgm:t>
        <a:bodyPr/>
        <a:lstStyle/>
        <a:p>
          <a:r>
            <a:rPr lang="en-US" sz="1800" b="1" dirty="0" smtClean="0">
              <a:solidFill>
                <a:schemeClr val="bg1"/>
              </a:solidFill>
            </a:rPr>
            <a:t>The principles of cost-benefit analysis (CBA) are simple</a:t>
          </a:r>
          <a:endParaRPr lang="en-US" sz="1800" b="1" dirty="0">
            <a:solidFill>
              <a:schemeClr val="bg1"/>
            </a:solidFill>
          </a:endParaRPr>
        </a:p>
      </dgm:t>
    </dgm:pt>
    <dgm:pt modelId="{5E3529E6-3DCF-4364-B37C-97C379D89958}" cxnId="{6119BAA7-384C-4FFC-B67E-20ABC03FD1C4}" type="parTrans">
      <dgm:prSet/>
      <dgm:spPr/>
      <dgm:t>
        <a:bodyPr/>
        <a:lstStyle/>
        <a:p>
          <a:endParaRPr lang="en-US"/>
        </a:p>
      </dgm:t>
    </dgm:pt>
    <dgm:pt modelId="{6F6157C0-1ACF-468E-AB20-338B8CC6AA19}" cxnId="{6119BAA7-384C-4FFC-B67E-20ABC03FD1C4}" type="sibTrans">
      <dgm:prSet/>
      <dgm:spPr/>
      <dgm:t>
        <a:bodyPr/>
        <a:lstStyle/>
        <a:p>
          <a:endParaRPr lang="en-US"/>
        </a:p>
      </dgm:t>
    </dgm:pt>
    <dgm:pt modelId="{362D839B-6DB7-462A-9122-14C5A6252A89}" type="pres">
      <dgm:prSet presAssocID="{AF69337B-A8D5-4ABA-905E-E89ADE339D3A}" presName="Name0" presStyleCnt="0">
        <dgm:presLayoutVars>
          <dgm:dir/>
          <dgm:animLvl val="lvl"/>
          <dgm:resizeHandles val="exact"/>
        </dgm:presLayoutVars>
      </dgm:prSet>
      <dgm:spPr/>
    </dgm:pt>
    <dgm:pt modelId="{2ED3AEB8-BEDF-4BB9-A857-44F7E54444CB}" type="pres">
      <dgm:prSet presAssocID="{AF69337B-A8D5-4ABA-905E-E89ADE339D3A}" presName="dummy" presStyleCnt="0"/>
      <dgm:spPr/>
    </dgm:pt>
    <dgm:pt modelId="{76177BC9-4E18-4583-BB6B-B5B5241A39F9}" type="pres">
      <dgm:prSet presAssocID="{AF69337B-A8D5-4ABA-905E-E89ADE339D3A}" presName="linH" presStyleCnt="0"/>
      <dgm:spPr/>
    </dgm:pt>
    <dgm:pt modelId="{6605AA6C-18DA-416A-9AB0-63B2B5888825}" type="pres">
      <dgm:prSet presAssocID="{AF69337B-A8D5-4ABA-905E-E89ADE339D3A}" presName="padding1" presStyleCnt="0"/>
      <dgm:spPr/>
    </dgm:pt>
    <dgm:pt modelId="{B5344835-7885-485C-AFA6-8A6D9E5F389D}" type="pres">
      <dgm:prSet presAssocID="{A32434B2-D958-4D17-8AF5-7CD2B3BC3962}" presName="linV" presStyleCnt="0"/>
      <dgm:spPr/>
    </dgm:pt>
    <dgm:pt modelId="{5BE07372-0CB5-405D-826F-1BB859465CCD}" type="pres">
      <dgm:prSet presAssocID="{A32434B2-D958-4D17-8AF5-7CD2B3BC3962}" presName="spVertical1" presStyleCnt="0"/>
      <dgm:spPr/>
    </dgm:pt>
    <dgm:pt modelId="{BD22AEA5-3810-4892-B425-9FD3DED24256}" type="pres">
      <dgm:prSet presAssocID="{A32434B2-D958-4D17-8AF5-7CD2B3BC3962}" presName="parTx" presStyleLbl="revTx" presStyleIdx="0" presStyleCnt="1" custScaleX="664363" custScaleY="81766">
        <dgm:presLayoutVars>
          <dgm:chMax val="0"/>
          <dgm:chPref val="0"/>
          <dgm:bulletEnabled val="1"/>
        </dgm:presLayoutVars>
      </dgm:prSet>
      <dgm:spPr/>
      <dgm:t>
        <a:bodyPr/>
        <a:lstStyle/>
        <a:p>
          <a:endParaRPr lang="en-US"/>
        </a:p>
      </dgm:t>
    </dgm:pt>
    <dgm:pt modelId="{65CC9251-031E-4234-889D-91D15AAC46F8}" type="pres">
      <dgm:prSet presAssocID="{A32434B2-D958-4D17-8AF5-7CD2B3BC3962}" presName="spVertical2" presStyleCnt="0"/>
      <dgm:spPr/>
    </dgm:pt>
    <dgm:pt modelId="{62073732-CDD5-48A3-8BCE-604858C45EE5}" type="pres">
      <dgm:prSet presAssocID="{A32434B2-D958-4D17-8AF5-7CD2B3BC3962}" presName="spVertical3" presStyleCnt="0"/>
      <dgm:spPr/>
    </dgm:pt>
    <dgm:pt modelId="{2155E5F8-C2D5-4AD1-B3C3-D38AF83CB376}" type="pres">
      <dgm:prSet presAssocID="{AF69337B-A8D5-4ABA-905E-E89ADE339D3A}" presName="padding2" presStyleCnt="0"/>
      <dgm:spPr/>
    </dgm:pt>
    <dgm:pt modelId="{37968AB5-615F-49C2-B39E-2FC9DD1F6DE5}" type="pres">
      <dgm:prSet presAssocID="{AF69337B-A8D5-4ABA-905E-E89ADE339D3A}" presName="negArrow" presStyleCnt="0"/>
      <dgm:spPr/>
    </dgm:pt>
    <dgm:pt modelId="{FD801EC5-34FE-4458-9265-22EF33BA4DB7}" type="pres">
      <dgm:prSet presAssocID="{AF69337B-A8D5-4ABA-905E-E89ADE339D3A}" presName="backgroundArrow" presStyleLbl="node1" presStyleIdx="0" presStyleCnt="1" custLinFactNeighborX="339" custLinFactNeighborY="-349"/>
      <dgm:spPr/>
      <dgm:t>
        <a:bodyPr/>
        <a:lstStyle/>
        <a:p>
          <a:endParaRPr lang="en-US"/>
        </a:p>
      </dgm:t>
    </dgm:pt>
  </dgm:ptLst>
  <dgm:cxnLst>
    <dgm:cxn modelId="{C4567677-029B-44AB-93A5-BA67D6987B48}" type="presOf" srcId="{A32434B2-D958-4D17-8AF5-7CD2B3BC3962}" destId="{BD22AEA5-3810-4892-B425-9FD3DED24256}" srcOrd="0" destOrd="0" presId="urn:microsoft.com/office/officeart/2005/8/layout/hProcess3"/>
    <dgm:cxn modelId="{6119BAA7-384C-4FFC-B67E-20ABC03FD1C4}" srcId="{AF69337B-A8D5-4ABA-905E-E89ADE339D3A}" destId="{A32434B2-D958-4D17-8AF5-7CD2B3BC3962}" srcOrd="0" destOrd="0" parTransId="{5E3529E6-3DCF-4364-B37C-97C379D89958}" sibTransId="{6F6157C0-1ACF-468E-AB20-338B8CC6AA19}"/>
    <dgm:cxn modelId="{8D704A82-D569-42FF-9015-B1B561B43A0A}" type="presOf" srcId="{AF69337B-A8D5-4ABA-905E-E89ADE339D3A}" destId="{362D839B-6DB7-462A-9122-14C5A6252A89}" srcOrd="0" destOrd="0" presId="urn:microsoft.com/office/officeart/2005/8/layout/hProcess3"/>
    <dgm:cxn modelId="{E2BD2C1A-5F8D-450A-B53B-1D07A61F62EB}" type="presParOf" srcId="{362D839B-6DB7-462A-9122-14C5A6252A89}" destId="{2ED3AEB8-BEDF-4BB9-A857-44F7E54444CB}" srcOrd="0" destOrd="0" presId="urn:microsoft.com/office/officeart/2005/8/layout/hProcess3"/>
    <dgm:cxn modelId="{F7BB8D2F-BE8D-4252-B7B4-3644FC4C050B}" type="presParOf" srcId="{362D839B-6DB7-462A-9122-14C5A6252A89}" destId="{76177BC9-4E18-4583-BB6B-B5B5241A39F9}" srcOrd="1" destOrd="0" presId="urn:microsoft.com/office/officeart/2005/8/layout/hProcess3"/>
    <dgm:cxn modelId="{F33EB8F7-D2F2-428A-B2E3-CDDF5C377833}" type="presParOf" srcId="{76177BC9-4E18-4583-BB6B-B5B5241A39F9}" destId="{6605AA6C-18DA-416A-9AB0-63B2B5888825}" srcOrd="0" destOrd="0" presId="urn:microsoft.com/office/officeart/2005/8/layout/hProcess3"/>
    <dgm:cxn modelId="{76A63B96-8C03-4500-8EEC-834F47A4B1A8}" type="presParOf" srcId="{76177BC9-4E18-4583-BB6B-B5B5241A39F9}" destId="{B5344835-7885-485C-AFA6-8A6D9E5F389D}" srcOrd="1" destOrd="0" presId="urn:microsoft.com/office/officeart/2005/8/layout/hProcess3"/>
    <dgm:cxn modelId="{D2AE368F-B6B9-41F1-9E98-2F024467AE15}" type="presParOf" srcId="{B5344835-7885-485C-AFA6-8A6D9E5F389D}" destId="{5BE07372-0CB5-405D-826F-1BB859465CCD}" srcOrd="0" destOrd="0" presId="urn:microsoft.com/office/officeart/2005/8/layout/hProcess3"/>
    <dgm:cxn modelId="{6DB32955-4A35-4CE3-9373-88999DCDB0F0}" type="presParOf" srcId="{B5344835-7885-485C-AFA6-8A6D9E5F389D}" destId="{BD22AEA5-3810-4892-B425-9FD3DED24256}" srcOrd="1" destOrd="0" presId="urn:microsoft.com/office/officeart/2005/8/layout/hProcess3"/>
    <dgm:cxn modelId="{2C292C1A-B52C-45F9-8F2E-85A196D8FECE}" type="presParOf" srcId="{B5344835-7885-485C-AFA6-8A6D9E5F389D}" destId="{65CC9251-031E-4234-889D-91D15AAC46F8}" srcOrd="2" destOrd="0" presId="urn:microsoft.com/office/officeart/2005/8/layout/hProcess3"/>
    <dgm:cxn modelId="{7FFBBAAA-3ECD-4F24-94F7-23964BA50564}" type="presParOf" srcId="{B5344835-7885-485C-AFA6-8A6D9E5F389D}" destId="{62073732-CDD5-48A3-8BCE-604858C45EE5}" srcOrd="3" destOrd="0" presId="urn:microsoft.com/office/officeart/2005/8/layout/hProcess3"/>
    <dgm:cxn modelId="{75689F27-9A8B-4878-8ABE-C9AF02ADAC6E}" type="presParOf" srcId="{76177BC9-4E18-4583-BB6B-B5B5241A39F9}" destId="{2155E5F8-C2D5-4AD1-B3C3-D38AF83CB376}" srcOrd="2" destOrd="0" presId="urn:microsoft.com/office/officeart/2005/8/layout/hProcess3"/>
    <dgm:cxn modelId="{E06D66BC-05B2-4911-A688-0CDC296F7D4B}" type="presParOf" srcId="{76177BC9-4E18-4583-BB6B-B5B5241A39F9}" destId="{37968AB5-615F-49C2-B39E-2FC9DD1F6DE5}" srcOrd="3" destOrd="0" presId="urn:microsoft.com/office/officeart/2005/8/layout/hProcess3"/>
    <dgm:cxn modelId="{CBD05E1A-2906-49CD-8F91-A1E4CED7F196}" type="presParOf" srcId="{76177BC9-4E18-4583-BB6B-B5B5241A39F9}" destId="{FD801EC5-34FE-4458-9265-22EF33BA4DB7}" srcOrd="4" destOrd="0" presId="urn:microsoft.com/office/officeart/2005/8/layout/hProcess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A4CD48-AFFF-44A6-84C1-D698805FB87E}" type="doc">
      <dgm:prSet loTypeId="urn:diagrams.loki3.com/VaryingWidthList" loCatId="list" qsTypeId="urn:microsoft.com/office/officeart/2005/8/quickstyle/simple3" qsCatId="simple" csTypeId="urn:microsoft.com/office/officeart/2005/8/colors/accent1_2" csCatId="accent1" phldr="1"/>
      <dgm:spPr/>
    </dgm:pt>
    <dgm:pt modelId="{D9C08E14-91F3-4BAB-88B2-A0E0872C7121}">
      <dgm:prSet phldrT="[Text]"/>
      <dgm:spPr>
        <a:solidFill>
          <a:schemeClr val="accent1">
            <a:lumMod val="20000"/>
            <a:lumOff val="80000"/>
          </a:schemeClr>
        </a:solidFill>
      </dgm:spPr>
      <dgm:t>
        <a:bodyPr/>
        <a:lstStyle/>
        <a:p>
          <a:r>
            <a:rPr lang="en-US" b="1" dirty="0" smtClean="0"/>
            <a:t>Purpose of Feedback</a:t>
          </a:r>
          <a:r>
            <a:rPr lang="en-US" dirty="0" smtClean="0"/>
            <a:t>: </a:t>
          </a:r>
          <a:r>
            <a:rPr lang="en-US" dirty="0" smtClean="0">
              <a:latin typeface="+mj-lt"/>
            </a:rPr>
            <a:t>Feedback is essential for guiding employees, improving performance, and enhancing productivity. It helps individuals understand their strengths and weaknesses, and make </a:t>
          </a:r>
          <a:endParaRPr lang="en-US" dirty="0"/>
        </a:p>
      </dgm:t>
    </dgm:pt>
    <dgm:pt modelId="{E63C94A0-455A-49EA-A500-60822D2719A4}" cxnId="{6819B0DB-40E9-4925-8A6D-640CDA7E1AD0}" type="parTrans">
      <dgm:prSet/>
      <dgm:spPr/>
      <dgm:t>
        <a:bodyPr/>
        <a:lstStyle/>
        <a:p>
          <a:endParaRPr lang="en-US"/>
        </a:p>
      </dgm:t>
    </dgm:pt>
    <dgm:pt modelId="{2A52BEE3-E15D-4A57-AD1B-E25D40A8A17D}" cxnId="{6819B0DB-40E9-4925-8A6D-640CDA7E1AD0}" type="sibTrans">
      <dgm:prSet/>
      <dgm:spPr/>
      <dgm:t>
        <a:bodyPr/>
        <a:lstStyle/>
        <a:p>
          <a:endParaRPr lang="en-US"/>
        </a:p>
      </dgm:t>
    </dgm:pt>
    <dgm:pt modelId="{6A049902-9BF4-4B5B-9625-AF0A27C934CA}">
      <dgm:prSet phldrT="[Text]"/>
      <dgm:spPr>
        <a:solidFill>
          <a:schemeClr val="accent1">
            <a:lumMod val="40000"/>
            <a:lumOff val="60000"/>
          </a:schemeClr>
        </a:solidFill>
      </dgm:spPr>
      <dgm:t>
        <a:bodyPr/>
        <a:lstStyle/>
        <a:p>
          <a:r>
            <a:rPr lang="en-US" b="1" dirty="0" smtClean="0"/>
            <a:t>Situations Requiring Feedback</a:t>
          </a:r>
          <a:r>
            <a:rPr lang="en-US" dirty="0" smtClean="0"/>
            <a:t>: </a:t>
          </a:r>
          <a:r>
            <a:rPr lang="en-US" dirty="0" smtClean="0">
              <a:latin typeface="+mj-lt"/>
            </a:rPr>
            <a:t>Feedback is necessary in various situations, including ongoing performance discussions, providing specific performance pointers, following up on coaching discussions, giving corrective guidance, and letting someone know the consequences of their behavior.</a:t>
          </a:r>
          <a:endParaRPr lang="en-US" dirty="0"/>
        </a:p>
      </dgm:t>
    </dgm:pt>
    <dgm:pt modelId="{6505496E-17FB-4A1E-8A3D-9058CE5FBC57}" cxnId="{524E3132-9B73-4BEA-AA96-5EB9044225FE}" type="parTrans">
      <dgm:prSet/>
      <dgm:spPr/>
      <dgm:t>
        <a:bodyPr/>
        <a:lstStyle/>
        <a:p>
          <a:endParaRPr lang="en-US"/>
        </a:p>
      </dgm:t>
    </dgm:pt>
    <dgm:pt modelId="{1DAC8ABD-9899-4C67-9D21-F8A4FED96CF0}" cxnId="{524E3132-9B73-4BEA-AA96-5EB9044225FE}" type="sibTrans">
      <dgm:prSet/>
      <dgm:spPr/>
      <dgm:t>
        <a:bodyPr/>
        <a:lstStyle/>
        <a:p>
          <a:endParaRPr lang="en-US"/>
        </a:p>
      </dgm:t>
    </dgm:pt>
    <dgm:pt modelId="{24C3FF9B-E728-4624-AF6A-78FB638C6246}">
      <dgm:prSet phldrT="[Text]"/>
      <dgm:spPr>
        <a:solidFill>
          <a:schemeClr val="accent1">
            <a:lumMod val="60000"/>
            <a:lumOff val="40000"/>
          </a:schemeClr>
        </a:solidFill>
      </dgm:spPr>
      <dgm:t>
        <a:bodyPr/>
        <a:lstStyle/>
        <a:p>
          <a:r>
            <a:rPr lang="en-US" b="1" dirty="0" smtClean="0"/>
            <a:t>Clues that Feedback is Needed</a:t>
          </a:r>
          <a:r>
            <a:rPr lang="en-US" dirty="0" smtClean="0"/>
            <a:t>: </a:t>
          </a:r>
          <a:r>
            <a:rPr lang="en-US" dirty="0" smtClean="0">
              <a:latin typeface="+mj-lt"/>
            </a:rPr>
            <a:t>Feedback is needed when someone asks for your opinion, unresolved problems persist, errors occur repeatedly, an employee's performance doesn't meet expectations, or a peer's work habits are disturbing.</a:t>
          </a:r>
          <a:endParaRPr lang="en-US" dirty="0"/>
        </a:p>
      </dgm:t>
    </dgm:pt>
    <dgm:pt modelId="{F1D2DD59-0823-481A-9A76-F0E1D4C6D8AF}" cxnId="{A3C89880-B23A-43A8-A3CC-0814275619B2}" type="parTrans">
      <dgm:prSet/>
      <dgm:spPr/>
      <dgm:t>
        <a:bodyPr/>
        <a:lstStyle/>
        <a:p>
          <a:endParaRPr lang="en-US"/>
        </a:p>
      </dgm:t>
    </dgm:pt>
    <dgm:pt modelId="{0B69AD36-3AD5-4AD8-84E4-45B7A42ABD32}" cxnId="{A3C89880-B23A-43A8-A3CC-0814275619B2}" type="sibTrans">
      <dgm:prSet/>
      <dgm:spPr/>
      <dgm:t>
        <a:bodyPr/>
        <a:lstStyle/>
        <a:p>
          <a:endParaRPr lang="en-US"/>
        </a:p>
      </dgm:t>
    </dgm:pt>
    <dgm:pt modelId="{ED59B20F-B2E6-40E6-B80B-A455F5E5048B}" type="pres">
      <dgm:prSet presAssocID="{CFA4CD48-AFFF-44A6-84C1-D698805FB87E}" presName="Name0" presStyleCnt="0">
        <dgm:presLayoutVars>
          <dgm:resizeHandles/>
        </dgm:presLayoutVars>
      </dgm:prSet>
      <dgm:spPr/>
    </dgm:pt>
    <dgm:pt modelId="{62D87672-F597-4E14-9D3B-E96332A2C0FD}" type="pres">
      <dgm:prSet presAssocID="{D9C08E14-91F3-4BAB-88B2-A0E0872C7121}" presName="text" presStyleLbl="node1" presStyleIdx="0" presStyleCnt="3" custScaleX="869558">
        <dgm:presLayoutVars>
          <dgm:bulletEnabled val="1"/>
        </dgm:presLayoutVars>
      </dgm:prSet>
      <dgm:spPr/>
      <dgm:t>
        <a:bodyPr/>
        <a:lstStyle/>
        <a:p>
          <a:endParaRPr lang="en-US"/>
        </a:p>
      </dgm:t>
    </dgm:pt>
    <dgm:pt modelId="{5B68A68C-5442-4BBA-989D-FD239CB40E7F}" type="pres">
      <dgm:prSet presAssocID="{2A52BEE3-E15D-4A57-AD1B-E25D40A8A17D}" presName="space" presStyleCnt="0"/>
      <dgm:spPr/>
    </dgm:pt>
    <dgm:pt modelId="{5B0B3F3F-5357-4BF2-BBB0-EB29E1110805}" type="pres">
      <dgm:prSet presAssocID="{6A049902-9BF4-4B5B-9625-AF0A27C934CA}" presName="text" presStyleLbl="node1" presStyleIdx="1" presStyleCnt="3" custScaleX="487791" custScaleY="96646">
        <dgm:presLayoutVars>
          <dgm:bulletEnabled val="1"/>
        </dgm:presLayoutVars>
      </dgm:prSet>
      <dgm:spPr/>
      <dgm:t>
        <a:bodyPr/>
        <a:lstStyle/>
        <a:p>
          <a:endParaRPr lang="en-US"/>
        </a:p>
      </dgm:t>
    </dgm:pt>
    <dgm:pt modelId="{50FA3214-C4F8-4F01-9240-2C9E8AE474B2}" type="pres">
      <dgm:prSet presAssocID="{1DAC8ABD-9899-4C67-9D21-F8A4FED96CF0}" presName="space" presStyleCnt="0"/>
      <dgm:spPr/>
    </dgm:pt>
    <dgm:pt modelId="{1E8B3B38-D03D-420A-9DCB-5F461EEC63FD}" type="pres">
      <dgm:prSet presAssocID="{24C3FF9B-E728-4624-AF6A-78FB638C6246}" presName="text" presStyleLbl="node1" presStyleIdx="2" presStyleCnt="3" custScaleX="658518">
        <dgm:presLayoutVars>
          <dgm:bulletEnabled val="1"/>
        </dgm:presLayoutVars>
      </dgm:prSet>
      <dgm:spPr/>
      <dgm:t>
        <a:bodyPr/>
        <a:lstStyle/>
        <a:p>
          <a:endParaRPr lang="en-US"/>
        </a:p>
      </dgm:t>
    </dgm:pt>
  </dgm:ptLst>
  <dgm:cxnLst>
    <dgm:cxn modelId="{A3C89880-B23A-43A8-A3CC-0814275619B2}" srcId="{CFA4CD48-AFFF-44A6-84C1-D698805FB87E}" destId="{24C3FF9B-E728-4624-AF6A-78FB638C6246}" srcOrd="2" destOrd="0" parTransId="{F1D2DD59-0823-481A-9A76-F0E1D4C6D8AF}" sibTransId="{0B69AD36-3AD5-4AD8-84E4-45B7A42ABD32}"/>
    <dgm:cxn modelId="{3715DED3-DE62-446D-8057-0DE458418973}" type="presOf" srcId="{24C3FF9B-E728-4624-AF6A-78FB638C6246}" destId="{1E8B3B38-D03D-420A-9DCB-5F461EEC63FD}" srcOrd="0" destOrd="0" presId="urn:diagrams.loki3.com/VaryingWidthList"/>
    <dgm:cxn modelId="{524E3132-9B73-4BEA-AA96-5EB9044225FE}" srcId="{CFA4CD48-AFFF-44A6-84C1-D698805FB87E}" destId="{6A049902-9BF4-4B5B-9625-AF0A27C934CA}" srcOrd="1" destOrd="0" parTransId="{6505496E-17FB-4A1E-8A3D-9058CE5FBC57}" sibTransId="{1DAC8ABD-9899-4C67-9D21-F8A4FED96CF0}"/>
    <dgm:cxn modelId="{9AFA2F86-DAE0-4DA1-B835-BED73AF1C77A}" type="presOf" srcId="{D9C08E14-91F3-4BAB-88B2-A0E0872C7121}" destId="{62D87672-F597-4E14-9D3B-E96332A2C0FD}" srcOrd="0" destOrd="0" presId="urn:diagrams.loki3.com/VaryingWidthList"/>
    <dgm:cxn modelId="{6819B0DB-40E9-4925-8A6D-640CDA7E1AD0}" srcId="{CFA4CD48-AFFF-44A6-84C1-D698805FB87E}" destId="{D9C08E14-91F3-4BAB-88B2-A0E0872C7121}" srcOrd="0" destOrd="0" parTransId="{E63C94A0-455A-49EA-A500-60822D2719A4}" sibTransId="{2A52BEE3-E15D-4A57-AD1B-E25D40A8A17D}"/>
    <dgm:cxn modelId="{81D4C6CB-C33B-4A7B-B926-DF440DFAB576}" type="presOf" srcId="{6A049902-9BF4-4B5B-9625-AF0A27C934CA}" destId="{5B0B3F3F-5357-4BF2-BBB0-EB29E1110805}" srcOrd="0" destOrd="0" presId="urn:diagrams.loki3.com/VaryingWidthList"/>
    <dgm:cxn modelId="{E9057BFF-8338-498A-887E-6CCE8A49D295}" type="presOf" srcId="{CFA4CD48-AFFF-44A6-84C1-D698805FB87E}" destId="{ED59B20F-B2E6-40E6-B80B-A455F5E5048B}" srcOrd="0" destOrd="0" presId="urn:diagrams.loki3.com/VaryingWidthList"/>
    <dgm:cxn modelId="{C896320C-68AB-4AB0-AD62-5A6C98BD9399}" type="presParOf" srcId="{ED59B20F-B2E6-40E6-B80B-A455F5E5048B}" destId="{62D87672-F597-4E14-9D3B-E96332A2C0FD}" srcOrd="0" destOrd="0" presId="urn:diagrams.loki3.com/VaryingWidthList"/>
    <dgm:cxn modelId="{7E354869-15CF-4007-BD11-8CA6A79A2F1B}" type="presParOf" srcId="{ED59B20F-B2E6-40E6-B80B-A455F5E5048B}" destId="{5B68A68C-5442-4BBA-989D-FD239CB40E7F}" srcOrd="1" destOrd="0" presId="urn:diagrams.loki3.com/VaryingWidthList"/>
    <dgm:cxn modelId="{6C8CDEEA-DBBB-477B-BA8C-061EF273DB2C}" type="presParOf" srcId="{ED59B20F-B2E6-40E6-B80B-A455F5E5048B}" destId="{5B0B3F3F-5357-4BF2-BBB0-EB29E1110805}" srcOrd="2" destOrd="0" presId="urn:diagrams.loki3.com/VaryingWidthList"/>
    <dgm:cxn modelId="{7CC7CD94-F6B4-412C-BABC-C0DA7848D3ED}" type="presParOf" srcId="{ED59B20F-B2E6-40E6-B80B-A455F5E5048B}" destId="{50FA3214-C4F8-4F01-9240-2C9E8AE474B2}" srcOrd="3" destOrd="0" presId="urn:diagrams.loki3.com/VaryingWidthList"/>
    <dgm:cxn modelId="{1F17507F-96A0-43D0-AF1B-9B4CEE26FFBA}" type="presParOf" srcId="{ED59B20F-B2E6-40E6-B80B-A455F5E5048B}" destId="{1E8B3B38-D03D-420A-9DCB-5F461EEC63FD}" srcOrd="4" destOrd="0" presId="urn:diagrams.loki3.com/VaryingWidth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BF7883-735A-4DAE-81B7-3598CB337714}" type="doc">
      <dgm:prSet loTypeId="urn:microsoft.com/office/officeart/2005/8/layout/list1#1" loCatId="list" qsTypeId="urn:microsoft.com/office/officeart/2005/8/quickstyle/simple3#1" qsCatId="simple" csTypeId="urn:microsoft.com/office/officeart/2005/8/colors/accent1_1#1" csCatId="accent1" phldr="1"/>
      <dgm:spPr/>
      <dgm:t>
        <a:bodyPr/>
        <a:lstStyle/>
        <a:p>
          <a:endParaRPr lang="en-US"/>
        </a:p>
      </dgm:t>
    </dgm:pt>
    <dgm:pt modelId="{B4FC2FDF-FC75-4D12-B11B-39887C9DF107}">
      <dgm:prSet phldrT="[Text]"/>
      <dgm:spPr/>
      <dgm:t>
        <a:bodyPr/>
        <a:lstStyle/>
        <a:p>
          <a:r>
            <a:rPr lang="en-US" dirty="0" smtClean="0"/>
            <a:t>Appraisal of a project </a:t>
          </a:r>
          <a:endParaRPr lang="en-US" dirty="0"/>
        </a:p>
      </dgm:t>
    </dgm:pt>
    <dgm:pt modelId="{C5779C07-E731-4BA6-BDB9-6007E2BCF1BA}" cxnId="{091F3CEC-6F4A-4226-991C-AE0C81DF7FF5}" type="parTrans">
      <dgm:prSet/>
      <dgm:spPr/>
      <dgm:t>
        <a:bodyPr/>
        <a:lstStyle/>
        <a:p>
          <a:endParaRPr lang="en-US"/>
        </a:p>
      </dgm:t>
    </dgm:pt>
    <dgm:pt modelId="{B6BB06E3-639B-4BA3-A18C-1F3C3765D06C}" cxnId="{091F3CEC-6F4A-4226-991C-AE0C81DF7FF5}" type="sibTrans">
      <dgm:prSet/>
      <dgm:spPr/>
      <dgm:t>
        <a:bodyPr/>
        <a:lstStyle/>
        <a:p>
          <a:endParaRPr lang="en-US"/>
        </a:p>
      </dgm:t>
    </dgm:pt>
    <dgm:pt modelId="{00F4C59C-2FCE-4632-971B-E7E2A38BF7F0}">
      <dgm:prSet phldrT="[Text]"/>
      <dgm:spPr/>
      <dgm:t>
        <a:bodyPr/>
        <a:lstStyle/>
        <a:p>
          <a:pPr>
            <a:lnSpc>
              <a:spcPct val="80000"/>
            </a:lnSpc>
            <a:spcAft>
              <a:spcPts val="1100"/>
            </a:spcAft>
          </a:pPr>
          <a:r>
            <a:rPr lang="en-US" dirty="0" smtClean="0"/>
            <a:t>Incorporates externalities into the </a:t>
          </a:r>
        </a:p>
        <a:p>
          <a:pPr>
            <a:lnSpc>
              <a:spcPct val="50000"/>
            </a:lnSpc>
            <a:spcAft>
              <a:spcPts val="1100"/>
            </a:spcAft>
          </a:pPr>
          <a:r>
            <a:rPr lang="en-US" dirty="0" smtClean="0"/>
            <a:t>equation </a:t>
          </a:r>
          <a:endParaRPr lang="en-US" dirty="0"/>
        </a:p>
      </dgm:t>
    </dgm:pt>
    <dgm:pt modelId="{890B9AFD-90EA-4867-8ED4-041DA6AEB0FF}" cxnId="{AF35A1A7-591B-4511-B3F0-9E7C902FB509}" type="parTrans">
      <dgm:prSet/>
      <dgm:spPr/>
      <dgm:t>
        <a:bodyPr/>
        <a:lstStyle/>
        <a:p>
          <a:endParaRPr lang="en-US"/>
        </a:p>
      </dgm:t>
    </dgm:pt>
    <dgm:pt modelId="{F737EB23-7D21-4088-9240-E08802DFD610}" cxnId="{AF35A1A7-591B-4511-B3F0-9E7C902FB509}" type="sibTrans">
      <dgm:prSet/>
      <dgm:spPr/>
      <dgm:t>
        <a:bodyPr/>
        <a:lstStyle/>
        <a:p>
          <a:endParaRPr lang="en-US"/>
        </a:p>
      </dgm:t>
    </dgm:pt>
    <dgm:pt modelId="{BCD46C2F-BC8F-4AEF-B704-F81A0F273409}">
      <dgm:prSet phldrT="[Text]"/>
      <dgm:spPr/>
      <dgm:t>
        <a:bodyPr/>
        <a:lstStyle/>
        <a:p>
          <a:r>
            <a:rPr lang="en-US" dirty="0" smtClean="0"/>
            <a:t>Time matters</a:t>
          </a:r>
          <a:endParaRPr lang="en-US" dirty="0"/>
        </a:p>
      </dgm:t>
    </dgm:pt>
    <dgm:pt modelId="{C93662D8-BFE3-49B4-902C-11F5ED75E0E6}" cxnId="{CCEB5185-7D96-4982-8DE9-571DACB4AA04}" type="parTrans">
      <dgm:prSet/>
      <dgm:spPr/>
      <dgm:t>
        <a:bodyPr/>
        <a:lstStyle/>
        <a:p>
          <a:endParaRPr lang="en-US"/>
        </a:p>
      </dgm:t>
    </dgm:pt>
    <dgm:pt modelId="{9DBAE326-5480-4C42-A94A-31FF15BCE5E1}" cxnId="{CCEB5185-7D96-4982-8DE9-571DACB4AA04}" type="sibTrans">
      <dgm:prSet/>
      <dgm:spPr/>
      <dgm:t>
        <a:bodyPr/>
        <a:lstStyle/>
        <a:p>
          <a:endParaRPr lang="en-US"/>
        </a:p>
      </dgm:t>
    </dgm:pt>
    <dgm:pt modelId="{86FE8054-D8DB-4C3B-82A1-75C24DB63275}" type="pres">
      <dgm:prSet presAssocID="{23BF7883-735A-4DAE-81B7-3598CB337714}" presName="linear" presStyleCnt="0">
        <dgm:presLayoutVars>
          <dgm:dir/>
          <dgm:animLvl val="lvl"/>
          <dgm:resizeHandles val="exact"/>
        </dgm:presLayoutVars>
      </dgm:prSet>
      <dgm:spPr/>
      <dgm:t>
        <a:bodyPr/>
        <a:lstStyle/>
        <a:p>
          <a:endParaRPr lang="en-US"/>
        </a:p>
      </dgm:t>
    </dgm:pt>
    <dgm:pt modelId="{E85F70C3-F03B-42A6-8574-0FFCA9F7C018}" type="pres">
      <dgm:prSet presAssocID="{B4FC2FDF-FC75-4D12-B11B-39887C9DF107}" presName="parentLin" presStyleCnt="0"/>
      <dgm:spPr/>
    </dgm:pt>
    <dgm:pt modelId="{E6FBF778-9811-4A8D-931A-59A95DB282A9}" type="pres">
      <dgm:prSet presAssocID="{B4FC2FDF-FC75-4D12-B11B-39887C9DF107}" presName="parentLeftMargin" presStyleLbl="node1" presStyleIdx="0" presStyleCnt="3"/>
      <dgm:spPr/>
      <dgm:t>
        <a:bodyPr/>
        <a:lstStyle/>
        <a:p>
          <a:endParaRPr lang="en-US"/>
        </a:p>
      </dgm:t>
    </dgm:pt>
    <dgm:pt modelId="{FDD4F19A-84B9-451D-A756-EFD5B5EB12BA}" type="pres">
      <dgm:prSet presAssocID="{B4FC2FDF-FC75-4D12-B11B-39887C9DF107}" presName="parentText" presStyleLbl="node1" presStyleIdx="0" presStyleCnt="3" custScaleX="142857" custScaleY="91900" custLinFactX="-6422" custLinFactNeighborX="-100000" custLinFactNeighborY="17559">
        <dgm:presLayoutVars>
          <dgm:chMax val="0"/>
          <dgm:bulletEnabled val="1"/>
        </dgm:presLayoutVars>
      </dgm:prSet>
      <dgm:spPr/>
      <dgm:t>
        <a:bodyPr/>
        <a:lstStyle/>
        <a:p>
          <a:endParaRPr lang="en-US"/>
        </a:p>
      </dgm:t>
    </dgm:pt>
    <dgm:pt modelId="{BCF94284-2AC1-417A-8818-C4157BFC2E8D}" type="pres">
      <dgm:prSet presAssocID="{B4FC2FDF-FC75-4D12-B11B-39887C9DF107}" presName="negativeSpace" presStyleCnt="0"/>
      <dgm:spPr/>
    </dgm:pt>
    <dgm:pt modelId="{CFB18CDB-F42E-4C64-A056-E07F5E4FA8F1}" type="pres">
      <dgm:prSet presAssocID="{B4FC2FDF-FC75-4D12-B11B-39887C9DF107}" presName="childText" presStyleLbl="conFgAcc1" presStyleIdx="0" presStyleCnt="3">
        <dgm:presLayoutVars>
          <dgm:bulletEnabled val="1"/>
        </dgm:presLayoutVars>
      </dgm:prSet>
      <dgm:spPr>
        <a:prstGeom prst="snip2SameRect">
          <a:avLst/>
        </a:prstGeom>
        <a:solidFill>
          <a:schemeClr val="accent1">
            <a:lumMod val="20000"/>
            <a:lumOff val="80000"/>
            <a:alpha val="90000"/>
          </a:schemeClr>
        </a:solidFill>
        <a:ln>
          <a:noFill/>
        </a:ln>
      </dgm:spPr>
    </dgm:pt>
    <dgm:pt modelId="{20BCE86D-80E3-43E1-86E3-CC9834DFCAA1}" type="pres">
      <dgm:prSet presAssocID="{B6BB06E3-639B-4BA3-A18C-1F3C3765D06C}" presName="spaceBetweenRectangles" presStyleCnt="0"/>
      <dgm:spPr/>
    </dgm:pt>
    <dgm:pt modelId="{598F7E7F-5B65-4F9A-B0E6-8E034549FB9E}" type="pres">
      <dgm:prSet presAssocID="{00F4C59C-2FCE-4632-971B-E7E2A38BF7F0}" presName="parentLin" presStyleCnt="0"/>
      <dgm:spPr/>
    </dgm:pt>
    <dgm:pt modelId="{9F2FD9A4-26E8-43F7-AA62-E76ED2CE1E54}" type="pres">
      <dgm:prSet presAssocID="{00F4C59C-2FCE-4632-971B-E7E2A38BF7F0}" presName="parentLeftMargin" presStyleLbl="node1" presStyleIdx="0" presStyleCnt="3"/>
      <dgm:spPr/>
      <dgm:t>
        <a:bodyPr/>
        <a:lstStyle/>
        <a:p>
          <a:endParaRPr lang="en-US"/>
        </a:p>
      </dgm:t>
    </dgm:pt>
    <dgm:pt modelId="{9EBB37C6-D59A-4BC2-A222-ECD24B5EBCEA}" type="pres">
      <dgm:prSet presAssocID="{00F4C59C-2FCE-4632-971B-E7E2A38BF7F0}" presName="parentText" presStyleLbl="node1" presStyleIdx="1" presStyleCnt="3" custScaleX="142857" custLinFactX="-3870" custLinFactNeighborX="-100000" custLinFactNeighborY="1001">
        <dgm:presLayoutVars>
          <dgm:chMax val="0"/>
          <dgm:bulletEnabled val="1"/>
        </dgm:presLayoutVars>
      </dgm:prSet>
      <dgm:spPr/>
      <dgm:t>
        <a:bodyPr/>
        <a:lstStyle/>
        <a:p>
          <a:endParaRPr lang="en-US"/>
        </a:p>
      </dgm:t>
    </dgm:pt>
    <dgm:pt modelId="{302CCCB4-CA75-4302-89E2-DF29985F1F6B}" type="pres">
      <dgm:prSet presAssocID="{00F4C59C-2FCE-4632-971B-E7E2A38BF7F0}" presName="negativeSpace" presStyleCnt="0"/>
      <dgm:spPr/>
    </dgm:pt>
    <dgm:pt modelId="{ABB87120-35CA-49BC-A971-11DCA78C2AC9}" type="pres">
      <dgm:prSet presAssocID="{00F4C59C-2FCE-4632-971B-E7E2A38BF7F0}" presName="childText" presStyleLbl="conFgAcc1" presStyleIdx="1" presStyleCnt="3" custLinFactNeighborX="604" custLinFactNeighborY="5477">
        <dgm:presLayoutVars>
          <dgm:bulletEnabled val="1"/>
        </dgm:presLayoutVars>
      </dgm:prSet>
      <dgm:spPr>
        <a:prstGeom prst="snip2SameRect">
          <a:avLst/>
        </a:prstGeom>
        <a:solidFill>
          <a:schemeClr val="accent1">
            <a:lumMod val="60000"/>
            <a:lumOff val="40000"/>
            <a:alpha val="90000"/>
          </a:schemeClr>
        </a:solidFill>
        <a:ln>
          <a:noFill/>
        </a:ln>
      </dgm:spPr>
    </dgm:pt>
    <dgm:pt modelId="{48D7231F-2AFA-4229-8FDD-FBF32ABC3D4D}" type="pres">
      <dgm:prSet presAssocID="{F737EB23-7D21-4088-9240-E08802DFD610}" presName="spaceBetweenRectangles" presStyleCnt="0"/>
      <dgm:spPr/>
    </dgm:pt>
    <dgm:pt modelId="{B08E9E76-6D4C-445A-B814-7A01FC6DAD5B}" type="pres">
      <dgm:prSet presAssocID="{BCD46C2F-BC8F-4AEF-B704-F81A0F273409}" presName="parentLin" presStyleCnt="0"/>
      <dgm:spPr/>
    </dgm:pt>
    <dgm:pt modelId="{63E38A11-1067-4266-9D3B-EA787D46C39E}" type="pres">
      <dgm:prSet presAssocID="{BCD46C2F-BC8F-4AEF-B704-F81A0F273409}" presName="parentLeftMargin" presStyleLbl="node1" presStyleIdx="1" presStyleCnt="3"/>
      <dgm:spPr/>
      <dgm:t>
        <a:bodyPr/>
        <a:lstStyle/>
        <a:p>
          <a:endParaRPr lang="en-US"/>
        </a:p>
      </dgm:t>
    </dgm:pt>
    <dgm:pt modelId="{5EADA611-11B1-4ABD-AE1A-0029D3E29C79}" type="pres">
      <dgm:prSet presAssocID="{BCD46C2F-BC8F-4AEF-B704-F81A0F273409}" presName="parentText" presStyleLbl="node1" presStyleIdx="2" presStyleCnt="3" custScaleX="137547" custLinFactNeighborX="-100000" custLinFactNeighborY="4843">
        <dgm:presLayoutVars>
          <dgm:chMax val="0"/>
          <dgm:bulletEnabled val="1"/>
        </dgm:presLayoutVars>
      </dgm:prSet>
      <dgm:spPr/>
      <dgm:t>
        <a:bodyPr/>
        <a:lstStyle/>
        <a:p>
          <a:endParaRPr lang="en-US"/>
        </a:p>
      </dgm:t>
    </dgm:pt>
    <dgm:pt modelId="{21EF3B55-2ED0-49F6-AA30-8767E815EA79}" type="pres">
      <dgm:prSet presAssocID="{BCD46C2F-BC8F-4AEF-B704-F81A0F273409}" presName="negativeSpace" presStyleCnt="0"/>
      <dgm:spPr/>
    </dgm:pt>
    <dgm:pt modelId="{0623062D-5C73-4767-9AAE-304F95750CDD}" type="pres">
      <dgm:prSet presAssocID="{BCD46C2F-BC8F-4AEF-B704-F81A0F273409}" presName="childText" presStyleLbl="conFgAcc1" presStyleIdx="2" presStyleCnt="3" custLinFactNeighborX="680" custLinFactNeighborY="8276">
        <dgm:presLayoutVars>
          <dgm:bulletEnabled val="1"/>
        </dgm:presLayoutVars>
        <dgm:style>
          <a:lnRef idx="0">
            <a:scrgbClr r="0" g="0" b="0"/>
          </a:lnRef>
          <a:fillRef idx="0">
            <a:scrgbClr r="0" g="0" b="0"/>
          </a:fillRef>
          <a:effectRef idx="0">
            <a:scrgbClr r="0" g="0" b="0"/>
          </a:effectRef>
          <a:fontRef idx="minor">
            <a:schemeClr val="lt1"/>
          </a:fontRef>
        </dgm:style>
      </dgm:prSet>
      <dgm:spPr>
        <a:prstGeom prst="snip2SameRect">
          <a:avLst/>
        </a:prstGeom>
        <a:solidFill>
          <a:schemeClr val="accent1">
            <a:lumMod val="75000"/>
            <a:alpha val="50000"/>
          </a:schemeClr>
        </a:solidFill>
        <a:ln>
          <a:noFill/>
        </a:ln>
      </dgm:spPr>
      <dgm:t>
        <a:bodyPr/>
        <a:lstStyle/>
        <a:p>
          <a:endParaRPr lang="en-US"/>
        </a:p>
      </dgm:t>
    </dgm:pt>
  </dgm:ptLst>
  <dgm:cxnLst>
    <dgm:cxn modelId="{96933EE1-2E68-4695-A64C-B6651AC16C78}" type="presOf" srcId="{BCD46C2F-BC8F-4AEF-B704-F81A0F273409}" destId="{5EADA611-11B1-4ABD-AE1A-0029D3E29C79}" srcOrd="1" destOrd="0" presId="urn:microsoft.com/office/officeart/2005/8/layout/list1#1"/>
    <dgm:cxn modelId="{B17765CE-BB05-4C83-A27C-C5FF9216FB18}" type="presOf" srcId="{BCD46C2F-BC8F-4AEF-B704-F81A0F273409}" destId="{63E38A11-1067-4266-9D3B-EA787D46C39E}" srcOrd="0" destOrd="0" presId="urn:microsoft.com/office/officeart/2005/8/layout/list1#1"/>
    <dgm:cxn modelId="{CCEB5185-7D96-4982-8DE9-571DACB4AA04}" srcId="{23BF7883-735A-4DAE-81B7-3598CB337714}" destId="{BCD46C2F-BC8F-4AEF-B704-F81A0F273409}" srcOrd="2" destOrd="0" parTransId="{C93662D8-BFE3-49B4-902C-11F5ED75E0E6}" sibTransId="{9DBAE326-5480-4C42-A94A-31FF15BCE5E1}"/>
    <dgm:cxn modelId="{775D825E-849E-4F5E-A407-2C3A8ABA68B1}" type="presOf" srcId="{23BF7883-735A-4DAE-81B7-3598CB337714}" destId="{86FE8054-D8DB-4C3B-82A1-75C24DB63275}" srcOrd="0" destOrd="0" presId="urn:microsoft.com/office/officeart/2005/8/layout/list1#1"/>
    <dgm:cxn modelId="{90AEC5EB-A90E-4077-8153-FE231B8BCA3A}" type="presOf" srcId="{B4FC2FDF-FC75-4D12-B11B-39887C9DF107}" destId="{E6FBF778-9811-4A8D-931A-59A95DB282A9}" srcOrd="0" destOrd="0" presId="urn:microsoft.com/office/officeart/2005/8/layout/list1#1"/>
    <dgm:cxn modelId="{A2F5F66D-FDC3-4DE9-BFD0-E75755A9F4AE}" type="presOf" srcId="{B4FC2FDF-FC75-4D12-B11B-39887C9DF107}" destId="{FDD4F19A-84B9-451D-A756-EFD5B5EB12BA}" srcOrd="1" destOrd="0" presId="urn:microsoft.com/office/officeart/2005/8/layout/list1#1"/>
    <dgm:cxn modelId="{AF35A1A7-591B-4511-B3F0-9E7C902FB509}" srcId="{23BF7883-735A-4DAE-81B7-3598CB337714}" destId="{00F4C59C-2FCE-4632-971B-E7E2A38BF7F0}" srcOrd="1" destOrd="0" parTransId="{890B9AFD-90EA-4867-8ED4-041DA6AEB0FF}" sibTransId="{F737EB23-7D21-4088-9240-E08802DFD610}"/>
    <dgm:cxn modelId="{CC753F21-F5E3-4F2A-8B8F-D27D8CE70FD5}" type="presOf" srcId="{00F4C59C-2FCE-4632-971B-E7E2A38BF7F0}" destId="{9EBB37C6-D59A-4BC2-A222-ECD24B5EBCEA}" srcOrd="1" destOrd="0" presId="urn:microsoft.com/office/officeart/2005/8/layout/list1#1"/>
    <dgm:cxn modelId="{2D59B3B9-5907-4A3E-8AC7-FABC978BEC72}" type="presOf" srcId="{00F4C59C-2FCE-4632-971B-E7E2A38BF7F0}" destId="{9F2FD9A4-26E8-43F7-AA62-E76ED2CE1E54}" srcOrd="0" destOrd="0" presId="urn:microsoft.com/office/officeart/2005/8/layout/list1#1"/>
    <dgm:cxn modelId="{091F3CEC-6F4A-4226-991C-AE0C81DF7FF5}" srcId="{23BF7883-735A-4DAE-81B7-3598CB337714}" destId="{B4FC2FDF-FC75-4D12-B11B-39887C9DF107}" srcOrd="0" destOrd="0" parTransId="{C5779C07-E731-4BA6-BDB9-6007E2BCF1BA}" sibTransId="{B6BB06E3-639B-4BA3-A18C-1F3C3765D06C}"/>
    <dgm:cxn modelId="{EB53C05A-1043-477B-A803-1220F4458551}" type="presParOf" srcId="{86FE8054-D8DB-4C3B-82A1-75C24DB63275}" destId="{E85F70C3-F03B-42A6-8574-0FFCA9F7C018}" srcOrd="0" destOrd="0" presId="urn:microsoft.com/office/officeart/2005/8/layout/list1#1"/>
    <dgm:cxn modelId="{3F949134-8E2C-4DEE-80D5-94FAC2BE2651}" type="presParOf" srcId="{E85F70C3-F03B-42A6-8574-0FFCA9F7C018}" destId="{E6FBF778-9811-4A8D-931A-59A95DB282A9}" srcOrd="0" destOrd="0" presId="urn:microsoft.com/office/officeart/2005/8/layout/list1#1"/>
    <dgm:cxn modelId="{74EA343B-5CB5-454C-9F9F-CE3485F4C8FA}" type="presParOf" srcId="{E85F70C3-F03B-42A6-8574-0FFCA9F7C018}" destId="{FDD4F19A-84B9-451D-A756-EFD5B5EB12BA}" srcOrd="1" destOrd="0" presId="urn:microsoft.com/office/officeart/2005/8/layout/list1#1"/>
    <dgm:cxn modelId="{F8EA0983-A09A-4293-82BA-BE27BF4B2BB3}" type="presParOf" srcId="{86FE8054-D8DB-4C3B-82A1-75C24DB63275}" destId="{BCF94284-2AC1-417A-8818-C4157BFC2E8D}" srcOrd="1" destOrd="0" presId="urn:microsoft.com/office/officeart/2005/8/layout/list1#1"/>
    <dgm:cxn modelId="{DA2BF630-9724-4680-9BDC-41D1680828E2}" type="presParOf" srcId="{86FE8054-D8DB-4C3B-82A1-75C24DB63275}" destId="{CFB18CDB-F42E-4C64-A056-E07F5E4FA8F1}" srcOrd="2" destOrd="0" presId="urn:microsoft.com/office/officeart/2005/8/layout/list1#1"/>
    <dgm:cxn modelId="{F8B3169F-382A-4363-AA78-8388B00DDD57}" type="presParOf" srcId="{86FE8054-D8DB-4C3B-82A1-75C24DB63275}" destId="{20BCE86D-80E3-43E1-86E3-CC9834DFCAA1}" srcOrd="3" destOrd="0" presId="urn:microsoft.com/office/officeart/2005/8/layout/list1#1"/>
    <dgm:cxn modelId="{09A9D3A6-96F2-4D7E-A422-6CD479DF1B98}" type="presParOf" srcId="{86FE8054-D8DB-4C3B-82A1-75C24DB63275}" destId="{598F7E7F-5B65-4F9A-B0E6-8E034549FB9E}" srcOrd="4" destOrd="0" presId="urn:microsoft.com/office/officeart/2005/8/layout/list1#1"/>
    <dgm:cxn modelId="{88ABE6D6-92FD-4F82-9453-CA5C9232DE59}" type="presParOf" srcId="{598F7E7F-5B65-4F9A-B0E6-8E034549FB9E}" destId="{9F2FD9A4-26E8-43F7-AA62-E76ED2CE1E54}" srcOrd="0" destOrd="0" presId="urn:microsoft.com/office/officeart/2005/8/layout/list1#1"/>
    <dgm:cxn modelId="{B87FDF2D-9080-491B-A3C3-83D8ED1496FF}" type="presParOf" srcId="{598F7E7F-5B65-4F9A-B0E6-8E034549FB9E}" destId="{9EBB37C6-D59A-4BC2-A222-ECD24B5EBCEA}" srcOrd="1" destOrd="0" presId="urn:microsoft.com/office/officeart/2005/8/layout/list1#1"/>
    <dgm:cxn modelId="{5A022810-1316-4932-8CD0-BC07E396FCA6}" type="presParOf" srcId="{86FE8054-D8DB-4C3B-82A1-75C24DB63275}" destId="{302CCCB4-CA75-4302-89E2-DF29985F1F6B}" srcOrd="5" destOrd="0" presId="urn:microsoft.com/office/officeart/2005/8/layout/list1#1"/>
    <dgm:cxn modelId="{3F1E68EB-0CB1-4CA9-B910-7E08F15C85B6}" type="presParOf" srcId="{86FE8054-D8DB-4C3B-82A1-75C24DB63275}" destId="{ABB87120-35CA-49BC-A971-11DCA78C2AC9}" srcOrd="6" destOrd="0" presId="urn:microsoft.com/office/officeart/2005/8/layout/list1#1"/>
    <dgm:cxn modelId="{C362A301-1CBE-498D-8A92-BF426BFD45EA}" type="presParOf" srcId="{86FE8054-D8DB-4C3B-82A1-75C24DB63275}" destId="{48D7231F-2AFA-4229-8FDD-FBF32ABC3D4D}" srcOrd="7" destOrd="0" presId="urn:microsoft.com/office/officeart/2005/8/layout/list1#1"/>
    <dgm:cxn modelId="{087D3B35-44D9-4E67-8B1B-8038F23C42ED}" type="presParOf" srcId="{86FE8054-D8DB-4C3B-82A1-75C24DB63275}" destId="{B08E9E76-6D4C-445A-B814-7A01FC6DAD5B}" srcOrd="8" destOrd="0" presId="urn:microsoft.com/office/officeart/2005/8/layout/list1#1"/>
    <dgm:cxn modelId="{466CB534-E00B-4667-9450-01ED9071DF41}" type="presParOf" srcId="{B08E9E76-6D4C-445A-B814-7A01FC6DAD5B}" destId="{63E38A11-1067-4266-9D3B-EA787D46C39E}" srcOrd="0" destOrd="0" presId="urn:microsoft.com/office/officeart/2005/8/layout/list1#1"/>
    <dgm:cxn modelId="{8FF91D68-2200-44BC-9F29-A2E26C66BDA9}" type="presParOf" srcId="{B08E9E76-6D4C-445A-B814-7A01FC6DAD5B}" destId="{5EADA611-11B1-4ABD-AE1A-0029D3E29C79}" srcOrd="1" destOrd="0" presId="urn:microsoft.com/office/officeart/2005/8/layout/list1#1"/>
    <dgm:cxn modelId="{9B51889E-6653-4D6D-9E9F-DA35D87906E6}" type="presParOf" srcId="{86FE8054-D8DB-4C3B-82A1-75C24DB63275}" destId="{21EF3B55-2ED0-49F6-AA30-8767E815EA79}" srcOrd="9" destOrd="0" presId="urn:microsoft.com/office/officeart/2005/8/layout/list1#1"/>
    <dgm:cxn modelId="{C993F8D4-D8E3-42C0-8A0F-2349DB256BE3}" type="presParOf" srcId="{86FE8054-D8DB-4C3B-82A1-75C24DB63275}" destId="{0623062D-5C73-4767-9AAE-304F95750CDD}" srcOrd="10" destOrd="0" presId="urn:microsoft.com/office/officeart/2005/8/layout/list1#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854277-83AA-4A61-8AEB-C9F2598254C2}" type="doc">
      <dgm:prSet loTypeId="urn:microsoft.com/office/officeart/2005/8/layout/chevron2" loCatId="list" qsTypeId="urn:microsoft.com/office/officeart/2005/8/quickstyle/simple3#2" qsCatId="simple" csTypeId="urn:microsoft.com/office/officeart/2005/8/colors/accent1_2#2" csCatId="accent1" phldr="1"/>
      <dgm:spPr/>
      <dgm:t>
        <a:bodyPr/>
        <a:lstStyle/>
        <a:p>
          <a:endParaRPr lang="en-US"/>
        </a:p>
      </dgm:t>
    </dgm:pt>
    <dgm:pt modelId="{0D1F9A80-C8FA-4FB7-AE58-D2F44F266C8F}">
      <dgm:prSet phldrT="[Text]"/>
      <dgm:spPr>
        <a:solidFill>
          <a:schemeClr val="accent1">
            <a:lumMod val="20000"/>
            <a:lumOff val="80000"/>
          </a:schemeClr>
        </a:solidFill>
      </dgm:spPr>
      <dgm:t>
        <a:bodyPr/>
        <a:lstStyle/>
        <a:p>
          <a:r>
            <a:rPr lang="en-US" b="1" dirty="0" smtClean="0"/>
            <a:t>Step 1:</a:t>
          </a:r>
          <a:endParaRPr lang="en-US" b="1" dirty="0"/>
        </a:p>
      </dgm:t>
    </dgm:pt>
    <dgm:pt modelId="{3B870E86-0F03-4D18-AA6B-ABBE4C2AB6B1}" cxnId="{9FD97797-74E6-4053-AC54-C7668119840F}" type="parTrans">
      <dgm:prSet/>
      <dgm:spPr/>
      <dgm:t>
        <a:bodyPr/>
        <a:lstStyle/>
        <a:p>
          <a:endParaRPr lang="en-US"/>
        </a:p>
      </dgm:t>
    </dgm:pt>
    <dgm:pt modelId="{3AB90950-E778-4D77-B59B-CABE395FA014}" cxnId="{9FD97797-74E6-4053-AC54-C7668119840F}" type="sibTrans">
      <dgm:prSet/>
      <dgm:spPr/>
      <dgm:t>
        <a:bodyPr/>
        <a:lstStyle/>
        <a:p>
          <a:endParaRPr lang="en-US"/>
        </a:p>
      </dgm:t>
    </dgm:pt>
    <dgm:pt modelId="{19162126-8C76-44AF-9194-EE7357C0450C}">
      <dgm:prSet phldrT="[Text]"/>
      <dgm:spPr>
        <a:solidFill>
          <a:schemeClr val="accent1">
            <a:lumMod val="40000"/>
            <a:lumOff val="60000"/>
          </a:schemeClr>
        </a:solidFill>
      </dgm:spPr>
      <dgm:t>
        <a:bodyPr/>
        <a:lstStyle/>
        <a:p>
          <a:r>
            <a:rPr lang="en-US" b="1" dirty="0" smtClean="0"/>
            <a:t>Step 2:</a:t>
          </a:r>
          <a:endParaRPr lang="en-US" b="1" dirty="0"/>
        </a:p>
      </dgm:t>
    </dgm:pt>
    <dgm:pt modelId="{9BC07673-6D68-4174-A578-56CCADE2BC9C}" cxnId="{EEF4F13D-0188-415A-B41C-5104B70224D7}" type="parTrans">
      <dgm:prSet/>
      <dgm:spPr/>
      <dgm:t>
        <a:bodyPr/>
        <a:lstStyle/>
        <a:p>
          <a:endParaRPr lang="en-US"/>
        </a:p>
      </dgm:t>
    </dgm:pt>
    <dgm:pt modelId="{32B00345-FF00-45A2-B8F7-BB2F42841D87}" cxnId="{EEF4F13D-0188-415A-B41C-5104B70224D7}" type="sibTrans">
      <dgm:prSet/>
      <dgm:spPr/>
      <dgm:t>
        <a:bodyPr/>
        <a:lstStyle/>
        <a:p>
          <a:endParaRPr lang="en-US"/>
        </a:p>
      </dgm:t>
    </dgm:pt>
    <dgm:pt modelId="{6E994BD1-93B1-4DAF-A059-D51E87645FC8}">
      <dgm:prSet phldrT="[Text]"/>
      <dgm:spPr/>
      <dgm:t>
        <a:bodyPr/>
        <a:lstStyle/>
        <a:p>
          <a:r>
            <a:rPr lang="en-US" dirty="0" smtClean="0">
              <a:latin typeface="+mn-lt"/>
            </a:rPr>
            <a:t>List all of the activities you identified in the order in which they need to happen</a:t>
          </a:r>
          <a:r>
            <a:rPr lang="en-US" dirty="0" smtClean="0">
              <a:latin typeface="+mj-lt"/>
            </a:rPr>
            <a:t>.</a:t>
          </a:r>
          <a:endParaRPr lang="en-US" dirty="0"/>
        </a:p>
      </dgm:t>
    </dgm:pt>
    <dgm:pt modelId="{AAEA156B-8B78-4BA6-9898-5F7A9F68CC43}" cxnId="{1720DBA8-647D-4350-A12D-E65066030CF6}" type="parTrans">
      <dgm:prSet/>
      <dgm:spPr/>
      <dgm:t>
        <a:bodyPr/>
        <a:lstStyle/>
        <a:p>
          <a:endParaRPr lang="en-US"/>
        </a:p>
      </dgm:t>
    </dgm:pt>
    <dgm:pt modelId="{DCE4072D-E918-4A5C-B548-14DA1548F4C5}" cxnId="{1720DBA8-647D-4350-A12D-E65066030CF6}" type="sibTrans">
      <dgm:prSet/>
      <dgm:spPr/>
      <dgm:t>
        <a:bodyPr/>
        <a:lstStyle/>
        <a:p>
          <a:endParaRPr lang="en-US"/>
        </a:p>
      </dgm:t>
    </dgm:pt>
    <dgm:pt modelId="{57C81CE6-FB62-41AB-823A-67A7D05E29C7}">
      <dgm:prSet phldrT="[Text]"/>
      <dgm:spPr>
        <a:solidFill>
          <a:schemeClr val="accent1">
            <a:lumMod val="60000"/>
            <a:lumOff val="40000"/>
          </a:schemeClr>
        </a:solidFill>
      </dgm:spPr>
      <dgm:t>
        <a:bodyPr/>
        <a:lstStyle/>
        <a:p>
          <a:r>
            <a:rPr lang="en-US" b="1" dirty="0" smtClean="0"/>
            <a:t>Step 3:</a:t>
          </a:r>
          <a:endParaRPr lang="en-US" b="1" dirty="0"/>
        </a:p>
      </dgm:t>
    </dgm:pt>
    <dgm:pt modelId="{C0FD8863-BB29-4C78-8A1B-602A788D7F23}" cxnId="{DC74D506-F69C-4512-9963-55A4CB7242BB}" type="parTrans">
      <dgm:prSet/>
      <dgm:spPr/>
      <dgm:t>
        <a:bodyPr/>
        <a:lstStyle/>
        <a:p>
          <a:endParaRPr lang="en-US"/>
        </a:p>
      </dgm:t>
    </dgm:pt>
    <dgm:pt modelId="{B1F11366-28B3-4B78-9A30-9BDDA6D8F1F6}" cxnId="{DC74D506-F69C-4512-9963-55A4CB7242BB}" type="sibTrans">
      <dgm:prSet/>
      <dgm:spPr/>
      <dgm:t>
        <a:bodyPr/>
        <a:lstStyle/>
        <a:p>
          <a:endParaRPr lang="en-US"/>
        </a:p>
      </dgm:t>
    </dgm:pt>
    <dgm:pt modelId="{3C3CECDA-BAC3-47CF-9A38-7F4BA789CE55}">
      <dgm:prSet phldrT="[Text]"/>
      <dgm:spPr/>
      <dgm:t>
        <a:bodyPr/>
        <a:lstStyle/>
        <a:p>
          <a:r>
            <a:rPr lang="en-US" dirty="0" smtClean="0">
              <a:latin typeface="+mn-lt"/>
            </a:rPr>
            <a:t>You can do the estimates yourself, brainstorm them as a group, or ask others to contribute.</a:t>
          </a:r>
          <a:endParaRPr lang="en-US" dirty="0">
            <a:latin typeface="+mn-lt"/>
          </a:endParaRPr>
        </a:p>
      </dgm:t>
    </dgm:pt>
    <dgm:pt modelId="{18EC1CFE-2939-47CF-95E3-C6F839ACE705}" cxnId="{14D07F0E-1038-4D2B-95B4-F4C9F8B1845F}" type="parTrans">
      <dgm:prSet/>
      <dgm:spPr/>
      <dgm:t>
        <a:bodyPr/>
        <a:lstStyle/>
        <a:p>
          <a:endParaRPr lang="en-US"/>
        </a:p>
      </dgm:t>
    </dgm:pt>
    <dgm:pt modelId="{FC477902-D9C6-4A73-88EF-2070AEEF19AE}" cxnId="{14D07F0E-1038-4D2B-95B4-F4C9F8B1845F}" type="sibTrans">
      <dgm:prSet/>
      <dgm:spPr/>
      <dgm:t>
        <a:bodyPr/>
        <a:lstStyle/>
        <a:p>
          <a:endParaRPr lang="en-US"/>
        </a:p>
      </dgm:t>
    </dgm:pt>
    <dgm:pt modelId="{8D754813-6DF4-4EFC-80A5-56DEEACA94C9}">
      <dgm:prSet phldrT="[Text]"/>
      <dgm:spPr/>
      <dgm:t>
        <a:bodyPr/>
        <a:lstStyle/>
        <a:p>
          <a:r>
            <a:rPr lang="en-US" dirty="0" smtClean="0">
              <a:latin typeface="+mn-lt"/>
            </a:rPr>
            <a:t>Get help from people who will actually do the work, by involving them, they'll also take on greater ownership of the time estimates they come up with, and they'll work harder to meet them</a:t>
          </a:r>
          <a:r>
            <a:rPr lang="en-US" dirty="0" smtClean="0">
              <a:latin typeface="+mj-lt"/>
            </a:rPr>
            <a:t>.</a:t>
          </a:r>
          <a:endParaRPr lang="en-US" dirty="0"/>
        </a:p>
      </dgm:t>
    </dgm:pt>
    <dgm:pt modelId="{ED3ED105-B47F-4F5A-A76D-EDD0E9E88B7A}" cxnId="{40A06921-D65A-4467-B41A-121EBBED152C}" type="parTrans">
      <dgm:prSet/>
      <dgm:spPr/>
      <dgm:t>
        <a:bodyPr/>
        <a:lstStyle/>
        <a:p>
          <a:endParaRPr lang="en-US"/>
        </a:p>
      </dgm:t>
    </dgm:pt>
    <dgm:pt modelId="{2E621CF6-8053-4EBE-906F-2A3FF6CEFA11}" cxnId="{40A06921-D65A-4467-B41A-121EBBED152C}" type="sibTrans">
      <dgm:prSet/>
      <dgm:spPr/>
      <dgm:t>
        <a:bodyPr/>
        <a:lstStyle/>
        <a:p>
          <a:endParaRPr lang="en-US"/>
        </a:p>
      </dgm:t>
    </dgm:pt>
    <dgm:pt modelId="{E09006B8-B823-4449-8B3C-944724EFF795}">
      <dgm:prSet phldrT="[Text]"/>
      <dgm:spPr/>
      <dgm:t>
        <a:bodyPr/>
        <a:lstStyle/>
        <a:p>
          <a:r>
            <a:rPr lang="en-US" b="0" dirty="0" smtClean="0">
              <a:latin typeface="+mn-lt"/>
            </a:rPr>
            <a:t>Identify all of the work that needs to be done within the project. </a:t>
          </a:r>
          <a:endParaRPr lang="en-US" b="0" dirty="0">
            <a:latin typeface="+mn-lt"/>
          </a:endParaRPr>
        </a:p>
      </dgm:t>
    </dgm:pt>
    <dgm:pt modelId="{7ADD451C-E5D7-40BD-9A0D-429AD6B56C2E}" cxnId="{8F063E83-9F28-44E5-B409-35A750F3DA42}" type="parTrans">
      <dgm:prSet/>
      <dgm:spPr/>
      <dgm:t>
        <a:bodyPr/>
        <a:lstStyle/>
        <a:p>
          <a:endParaRPr lang="en-US"/>
        </a:p>
      </dgm:t>
    </dgm:pt>
    <dgm:pt modelId="{BB9FE903-E66D-4C2A-96D5-7B26F6AB00D3}" cxnId="{8F063E83-9F28-44E5-B409-35A750F3DA42}" type="sibTrans">
      <dgm:prSet/>
      <dgm:spPr/>
      <dgm:t>
        <a:bodyPr/>
        <a:lstStyle/>
        <a:p>
          <a:endParaRPr lang="en-US"/>
        </a:p>
      </dgm:t>
    </dgm:pt>
    <dgm:pt modelId="{3BFCD2A5-CE2C-4021-9C6C-466E75B5F3B3}">
      <dgm:prSet phldrT="[Text]"/>
      <dgm:spPr/>
      <dgm:t>
        <a:bodyPr/>
        <a:lstStyle/>
        <a:p>
          <a:r>
            <a:rPr lang="en-US" b="0" dirty="0" smtClean="0">
              <a:latin typeface="+mn-lt"/>
            </a:rPr>
            <a:t>Use tools such as Business Requirements Analysis, Work Breakdown Structures, Gap Analysis and Drill-Down to help you.</a:t>
          </a:r>
          <a:endParaRPr lang="en-US" b="0" dirty="0">
            <a:latin typeface="+mn-lt"/>
          </a:endParaRPr>
        </a:p>
      </dgm:t>
    </dgm:pt>
    <dgm:pt modelId="{6208CE55-30BA-4FD9-B509-78FEC1C91D36}" cxnId="{06AECA7C-0ABE-4293-A484-C9D8543A79F0}" type="parTrans">
      <dgm:prSet/>
      <dgm:spPr/>
      <dgm:t>
        <a:bodyPr/>
        <a:lstStyle/>
        <a:p>
          <a:endParaRPr lang="en-US"/>
        </a:p>
      </dgm:t>
    </dgm:pt>
    <dgm:pt modelId="{C855A352-198A-4EA5-A114-FED112CB621C}" cxnId="{06AECA7C-0ABE-4293-A484-C9D8543A79F0}" type="sibTrans">
      <dgm:prSet/>
      <dgm:spPr/>
      <dgm:t>
        <a:bodyPr/>
        <a:lstStyle/>
        <a:p>
          <a:endParaRPr lang="en-US"/>
        </a:p>
      </dgm:t>
    </dgm:pt>
    <dgm:pt modelId="{B41EA9EA-83D2-47EB-A01B-A362B1A29EA0}" type="pres">
      <dgm:prSet presAssocID="{88854277-83AA-4A61-8AEB-C9F2598254C2}" presName="linearFlow" presStyleCnt="0">
        <dgm:presLayoutVars>
          <dgm:dir/>
          <dgm:animLvl val="lvl"/>
          <dgm:resizeHandles val="exact"/>
        </dgm:presLayoutVars>
      </dgm:prSet>
      <dgm:spPr/>
      <dgm:t>
        <a:bodyPr/>
        <a:lstStyle/>
        <a:p>
          <a:endParaRPr lang="en-US"/>
        </a:p>
      </dgm:t>
    </dgm:pt>
    <dgm:pt modelId="{C76DAEFE-9D5A-4F21-8153-49772EF81A35}" type="pres">
      <dgm:prSet presAssocID="{0D1F9A80-C8FA-4FB7-AE58-D2F44F266C8F}" presName="composite" presStyleCnt="0"/>
      <dgm:spPr/>
    </dgm:pt>
    <dgm:pt modelId="{37972E60-BE7A-4B67-A10A-92AA961D7053}" type="pres">
      <dgm:prSet presAssocID="{0D1F9A80-C8FA-4FB7-AE58-D2F44F266C8F}" presName="parentText" presStyleLbl="alignNode1" presStyleIdx="0" presStyleCnt="3" custScaleX="98705" custLinFactNeighborX="-1722" custLinFactNeighborY="1897">
        <dgm:presLayoutVars>
          <dgm:chMax val="1"/>
          <dgm:bulletEnabled val="1"/>
        </dgm:presLayoutVars>
      </dgm:prSet>
      <dgm:spPr/>
      <dgm:t>
        <a:bodyPr/>
        <a:lstStyle/>
        <a:p>
          <a:endParaRPr lang="en-US"/>
        </a:p>
      </dgm:t>
    </dgm:pt>
    <dgm:pt modelId="{18BAE965-A64E-401D-9246-32DD53A09D7C}" type="pres">
      <dgm:prSet presAssocID="{0D1F9A80-C8FA-4FB7-AE58-D2F44F266C8F}" presName="descendantText" presStyleLbl="alignAcc1" presStyleIdx="0" presStyleCnt="3" custScaleX="77092" custScaleY="100000" custLinFactNeighborX="21076" custLinFactNeighborY="2857">
        <dgm:presLayoutVars>
          <dgm:bulletEnabled val="1"/>
        </dgm:presLayoutVars>
      </dgm:prSet>
      <dgm:spPr/>
      <dgm:t>
        <a:bodyPr/>
        <a:lstStyle/>
        <a:p>
          <a:endParaRPr lang="en-US"/>
        </a:p>
      </dgm:t>
    </dgm:pt>
    <dgm:pt modelId="{6286352A-92F9-474C-A8C8-B64F59A85F20}" type="pres">
      <dgm:prSet presAssocID="{3AB90950-E778-4D77-B59B-CABE395FA014}" presName="sp" presStyleCnt="0"/>
      <dgm:spPr/>
    </dgm:pt>
    <dgm:pt modelId="{46FE31F9-D12F-4974-AE90-15B553846167}" type="pres">
      <dgm:prSet presAssocID="{19162126-8C76-44AF-9194-EE7357C0450C}" presName="composite" presStyleCnt="0"/>
      <dgm:spPr/>
    </dgm:pt>
    <dgm:pt modelId="{5741DF66-6321-4CE6-880E-F67C8E14F6CF}" type="pres">
      <dgm:prSet presAssocID="{19162126-8C76-44AF-9194-EE7357C0450C}" presName="parentText" presStyleLbl="alignNode1" presStyleIdx="1" presStyleCnt="3" custLinFactNeighborX="-891" custLinFactNeighborY="1870">
        <dgm:presLayoutVars>
          <dgm:chMax val="1"/>
          <dgm:bulletEnabled val="1"/>
        </dgm:presLayoutVars>
      </dgm:prSet>
      <dgm:spPr/>
      <dgm:t>
        <a:bodyPr/>
        <a:lstStyle/>
        <a:p>
          <a:endParaRPr lang="en-US"/>
        </a:p>
      </dgm:t>
    </dgm:pt>
    <dgm:pt modelId="{EF523B5C-17F5-4674-84FA-424EE4DEB38D}" type="pres">
      <dgm:prSet presAssocID="{19162126-8C76-44AF-9194-EE7357C0450C}" presName="descendantText" presStyleLbl="alignAcc1" presStyleIdx="1" presStyleCnt="3" custScaleX="77152" custScaleY="102397" custLinFactNeighborX="10011" custLinFactNeighborY="2347">
        <dgm:presLayoutVars>
          <dgm:bulletEnabled val="1"/>
        </dgm:presLayoutVars>
      </dgm:prSet>
      <dgm:spPr/>
      <dgm:t>
        <a:bodyPr/>
        <a:lstStyle/>
        <a:p>
          <a:endParaRPr lang="en-US"/>
        </a:p>
      </dgm:t>
    </dgm:pt>
    <dgm:pt modelId="{1B52CCD6-04D9-41D6-8DC3-371597DD9C50}" type="pres">
      <dgm:prSet presAssocID="{32B00345-FF00-45A2-B8F7-BB2F42841D87}" presName="sp" presStyleCnt="0"/>
      <dgm:spPr/>
    </dgm:pt>
    <dgm:pt modelId="{0D45F565-8811-425C-A236-B6574CF5CDCC}" type="pres">
      <dgm:prSet presAssocID="{57C81CE6-FB62-41AB-823A-67A7D05E29C7}" presName="composite" presStyleCnt="0"/>
      <dgm:spPr/>
    </dgm:pt>
    <dgm:pt modelId="{361FBA82-96EA-4BC9-930C-CB66AE59DFFA}" type="pres">
      <dgm:prSet presAssocID="{57C81CE6-FB62-41AB-823A-67A7D05E29C7}" presName="parentText" presStyleLbl="alignNode1" presStyleIdx="2" presStyleCnt="3" custLinFactNeighborY="42">
        <dgm:presLayoutVars>
          <dgm:chMax val="1"/>
          <dgm:bulletEnabled val="1"/>
        </dgm:presLayoutVars>
      </dgm:prSet>
      <dgm:spPr/>
      <dgm:t>
        <a:bodyPr/>
        <a:lstStyle/>
        <a:p>
          <a:endParaRPr lang="en-US"/>
        </a:p>
      </dgm:t>
    </dgm:pt>
    <dgm:pt modelId="{55F09DDA-F408-4DD3-86B0-202FA9730807}" type="pres">
      <dgm:prSet presAssocID="{57C81CE6-FB62-41AB-823A-67A7D05E29C7}" presName="descendantText" presStyleLbl="alignAcc1" presStyleIdx="2" presStyleCnt="3" custAng="0" custFlipHor="0" custScaleX="77361" custScaleY="105116" custLinFactNeighborX="10559" custLinFactNeighborY="1938">
        <dgm:presLayoutVars>
          <dgm:bulletEnabled val="1"/>
        </dgm:presLayoutVars>
      </dgm:prSet>
      <dgm:spPr/>
      <dgm:t>
        <a:bodyPr/>
        <a:lstStyle/>
        <a:p>
          <a:endParaRPr lang="en-US"/>
        </a:p>
      </dgm:t>
    </dgm:pt>
  </dgm:ptLst>
  <dgm:cxnLst>
    <dgm:cxn modelId="{40A06921-D65A-4467-B41A-121EBBED152C}" srcId="{57C81CE6-FB62-41AB-823A-67A7D05E29C7}" destId="{8D754813-6DF4-4EFC-80A5-56DEEACA94C9}" srcOrd="1" destOrd="0" parTransId="{ED3ED105-B47F-4F5A-A76D-EDD0E9E88B7A}" sibTransId="{2E621CF6-8053-4EBE-906F-2A3FF6CEFA11}"/>
    <dgm:cxn modelId="{163CA4CB-B71E-4EB8-9628-7431A084E3D9}" type="presOf" srcId="{3BFCD2A5-CE2C-4021-9C6C-466E75B5F3B3}" destId="{18BAE965-A64E-401D-9246-32DD53A09D7C}" srcOrd="0" destOrd="1" presId="urn:microsoft.com/office/officeart/2005/8/layout/chevron2"/>
    <dgm:cxn modelId="{B7C7C2D4-57B7-4ECD-8B1A-A98A69A72541}" type="presOf" srcId="{3C3CECDA-BAC3-47CF-9A38-7F4BA789CE55}" destId="{55F09DDA-F408-4DD3-86B0-202FA9730807}" srcOrd="0" destOrd="0" presId="urn:microsoft.com/office/officeart/2005/8/layout/chevron2"/>
    <dgm:cxn modelId="{85DE0075-94F9-4791-A10B-D063CC9987D5}" type="presOf" srcId="{57C81CE6-FB62-41AB-823A-67A7D05E29C7}" destId="{361FBA82-96EA-4BC9-930C-CB66AE59DFFA}" srcOrd="0" destOrd="0" presId="urn:microsoft.com/office/officeart/2005/8/layout/chevron2"/>
    <dgm:cxn modelId="{DC74D506-F69C-4512-9963-55A4CB7242BB}" srcId="{88854277-83AA-4A61-8AEB-C9F2598254C2}" destId="{57C81CE6-FB62-41AB-823A-67A7D05E29C7}" srcOrd="2" destOrd="0" parTransId="{C0FD8863-BB29-4C78-8A1B-602A788D7F23}" sibTransId="{B1F11366-28B3-4B78-9A30-9BDDA6D8F1F6}"/>
    <dgm:cxn modelId="{8F063E83-9F28-44E5-B409-35A750F3DA42}" srcId="{0D1F9A80-C8FA-4FB7-AE58-D2F44F266C8F}" destId="{E09006B8-B823-4449-8B3C-944724EFF795}" srcOrd="0" destOrd="0" parTransId="{7ADD451C-E5D7-40BD-9A0D-429AD6B56C2E}" sibTransId="{BB9FE903-E66D-4C2A-96D5-7B26F6AB00D3}"/>
    <dgm:cxn modelId="{A7BFD199-7C56-4F46-A603-BA898458CF79}" type="presOf" srcId="{19162126-8C76-44AF-9194-EE7357C0450C}" destId="{5741DF66-6321-4CE6-880E-F67C8E14F6CF}" srcOrd="0" destOrd="0" presId="urn:microsoft.com/office/officeart/2005/8/layout/chevron2"/>
    <dgm:cxn modelId="{9FD97797-74E6-4053-AC54-C7668119840F}" srcId="{88854277-83AA-4A61-8AEB-C9F2598254C2}" destId="{0D1F9A80-C8FA-4FB7-AE58-D2F44F266C8F}" srcOrd="0" destOrd="0" parTransId="{3B870E86-0F03-4D18-AA6B-ABBE4C2AB6B1}" sibTransId="{3AB90950-E778-4D77-B59B-CABE395FA014}"/>
    <dgm:cxn modelId="{0A8C85EF-4A46-45BD-B4A6-F2A9E80E2A89}" type="presOf" srcId="{6E994BD1-93B1-4DAF-A059-D51E87645FC8}" destId="{EF523B5C-17F5-4674-84FA-424EE4DEB38D}" srcOrd="0" destOrd="0" presId="urn:microsoft.com/office/officeart/2005/8/layout/chevron2"/>
    <dgm:cxn modelId="{C3430675-0551-4D5E-867B-B9724465F144}" type="presOf" srcId="{88854277-83AA-4A61-8AEB-C9F2598254C2}" destId="{B41EA9EA-83D2-47EB-A01B-A362B1A29EA0}" srcOrd="0" destOrd="0" presId="urn:microsoft.com/office/officeart/2005/8/layout/chevron2"/>
    <dgm:cxn modelId="{06AECA7C-0ABE-4293-A484-C9D8543A79F0}" srcId="{0D1F9A80-C8FA-4FB7-AE58-D2F44F266C8F}" destId="{3BFCD2A5-CE2C-4021-9C6C-466E75B5F3B3}" srcOrd="1" destOrd="0" parTransId="{6208CE55-30BA-4FD9-B509-78FEC1C91D36}" sibTransId="{C855A352-198A-4EA5-A114-FED112CB621C}"/>
    <dgm:cxn modelId="{14D07F0E-1038-4D2B-95B4-F4C9F8B1845F}" srcId="{57C81CE6-FB62-41AB-823A-67A7D05E29C7}" destId="{3C3CECDA-BAC3-47CF-9A38-7F4BA789CE55}" srcOrd="0" destOrd="0" parTransId="{18EC1CFE-2939-47CF-95E3-C6F839ACE705}" sibTransId="{FC477902-D9C6-4A73-88EF-2070AEEF19AE}"/>
    <dgm:cxn modelId="{EEF4F13D-0188-415A-B41C-5104B70224D7}" srcId="{88854277-83AA-4A61-8AEB-C9F2598254C2}" destId="{19162126-8C76-44AF-9194-EE7357C0450C}" srcOrd="1" destOrd="0" parTransId="{9BC07673-6D68-4174-A578-56CCADE2BC9C}" sibTransId="{32B00345-FF00-45A2-B8F7-BB2F42841D87}"/>
    <dgm:cxn modelId="{52A7BFF5-7C33-4A75-B3A8-2659455D0164}" type="presOf" srcId="{0D1F9A80-C8FA-4FB7-AE58-D2F44F266C8F}" destId="{37972E60-BE7A-4B67-A10A-92AA961D7053}" srcOrd="0" destOrd="0" presId="urn:microsoft.com/office/officeart/2005/8/layout/chevron2"/>
    <dgm:cxn modelId="{1720DBA8-647D-4350-A12D-E65066030CF6}" srcId="{19162126-8C76-44AF-9194-EE7357C0450C}" destId="{6E994BD1-93B1-4DAF-A059-D51E87645FC8}" srcOrd="0" destOrd="0" parTransId="{AAEA156B-8B78-4BA6-9898-5F7A9F68CC43}" sibTransId="{DCE4072D-E918-4A5C-B548-14DA1548F4C5}"/>
    <dgm:cxn modelId="{3D01CBFC-BA13-4BE4-8503-42EF25FC05BE}" type="presOf" srcId="{E09006B8-B823-4449-8B3C-944724EFF795}" destId="{18BAE965-A64E-401D-9246-32DD53A09D7C}" srcOrd="0" destOrd="0" presId="urn:microsoft.com/office/officeart/2005/8/layout/chevron2"/>
    <dgm:cxn modelId="{76013C21-9FE6-461F-ACBA-27E7DB922E94}" type="presOf" srcId="{8D754813-6DF4-4EFC-80A5-56DEEACA94C9}" destId="{55F09DDA-F408-4DD3-86B0-202FA9730807}" srcOrd="0" destOrd="1" presId="urn:microsoft.com/office/officeart/2005/8/layout/chevron2"/>
    <dgm:cxn modelId="{17E95053-F099-4218-8531-DCF6F89DD2FB}" type="presParOf" srcId="{B41EA9EA-83D2-47EB-A01B-A362B1A29EA0}" destId="{C76DAEFE-9D5A-4F21-8153-49772EF81A35}" srcOrd="0" destOrd="0" presId="urn:microsoft.com/office/officeart/2005/8/layout/chevron2"/>
    <dgm:cxn modelId="{C2289686-606E-4388-BE8D-AB280FE833DD}" type="presParOf" srcId="{C76DAEFE-9D5A-4F21-8153-49772EF81A35}" destId="{37972E60-BE7A-4B67-A10A-92AA961D7053}" srcOrd="0" destOrd="0" presId="urn:microsoft.com/office/officeart/2005/8/layout/chevron2"/>
    <dgm:cxn modelId="{D95BC102-0E92-42D9-AD99-D4C07E547FC8}" type="presParOf" srcId="{C76DAEFE-9D5A-4F21-8153-49772EF81A35}" destId="{18BAE965-A64E-401D-9246-32DD53A09D7C}" srcOrd="1" destOrd="0" presId="urn:microsoft.com/office/officeart/2005/8/layout/chevron2"/>
    <dgm:cxn modelId="{8FE6ED32-61DB-4E02-9142-90FFCB6F437A}" type="presParOf" srcId="{B41EA9EA-83D2-47EB-A01B-A362B1A29EA0}" destId="{6286352A-92F9-474C-A8C8-B64F59A85F20}" srcOrd="1" destOrd="0" presId="urn:microsoft.com/office/officeart/2005/8/layout/chevron2"/>
    <dgm:cxn modelId="{8610D425-B76E-4695-AA94-4082E3092749}" type="presParOf" srcId="{B41EA9EA-83D2-47EB-A01B-A362B1A29EA0}" destId="{46FE31F9-D12F-4974-AE90-15B553846167}" srcOrd="2" destOrd="0" presId="urn:microsoft.com/office/officeart/2005/8/layout/chevron2"/>
    <dgm:cxn modelId="{EE955245-50B7-4020-8B8D-1F04777B92FB}" type="presParOf" srcId="{46FE31F9-D12F-4974-AE90-15B553846167}" destId="{5741DF66-6321-4CE6-880E-F67C8E14F6CF}" srcOrd="0" destOrd="0" presId="urn:microsoft.com/office/officeart/2005/8/layout/chevron2"/>
    <dgm:cxn modelId="{2B80AB92-54F2-46C3-BDAC-929CE201A51C}" type="presParOf" srcId="{46FE31F9-D12F-4974-AE90-15B553846167}" destId="{EF523B5C-17F5-4674-84FA-424EE4DEB38D}" srcOrd="1" destOrd="0" presId="urn:microsoft.com/office/officeart/2005/8/layout/chevron2"/>
    <dgm:cxn modelId="{80897504-DB54-4A43-95AD-A8A7B09B99D9}" type="presParOf" srcId="{B41EA9EA-83D2-47EB-A01B-A362B1A29EA0}" destId="{1B52CCD6-04D9-41D6-8DC3-371597DD9C50}" srcOrd="3" destOrd="0" presId="urn:microsoft.com/office/officeart/2005/8/layout/chevron2"/>
    <dgm:cxn modelId="{2366D769-6263-429A-8430-798526157E4E}" type="presParOf" srcId="{B41EA9EA-83D2-47EB-A01B-A362B1A29EA0}" destId="{0D45F565-8811-425C-A236-B6574CF5CDCC}" srcOrd="4" destOrd="0" presId="urn:microsoft.com/office/officeart/2005/8/layout/chevron2"/>
    <dgm:cxn modelId="{607785AE-E4FA-4E24-BF13-DCE010BC6086}" type="presParOf" srcId="{0D45F565-8811-425C-A236-B6574CF5CDCC}" destId="{361FBA82-96EA-4BC9-930C-CB66AE59DFFA}" srcOrd="0" destOrd="0" presId="urn:microsoft.com/office/officeart/2005/8/layout/chevron2"/>
    <dgm:cxn modelId="{508A34B9-22AD-458B-96E5-741093D902B3}" type="presParOf" srcId="{0D45F565-8811-425C-A236-B6574CF5CDCC}" destId="{55F09DDA-F408-4DD3-86B0-202FA9730807}"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3B5DCF-AC37-4EF7-AB7B-5DF1F512337D}" type="doc">
      <dgm:prSet loTypeId="urn:microsoft.com/office/officeart/2005/8/layout/chevron2" loCatId="process" qsTypeId="urn:microsoft.com/office/officeart/2005/8/quickstyle/simple3#3" qsCatId="simple" csTypeId="urn:microsoft.com/office/officeart/2005/8/colors/accent1_2#3" csCatId="accent1" phldr="1"/>
      <dgm:spPr/>
      <dgm:t>
        <a:bodyPr/>
        <a:lstStyle/>
        <a:p>
          <a:endParaRPr lang="en-US"/>
        </a:p>
      </dgm:t>
    </dgm:pt>
    <dgm:pt modelId="{A9FA0811-9A2B-4384-8368-DADF9C9EAE11}">
      <dgm:prSet phldrT="[Text]"/>
      <dgm:spPr>
        <a:solidFill>
          <a:schemeClr val="accent1">
            <a:lumMod val="75000"/>
          </a:schemeClr>
        </a:solidFill>
      </dgm:spPr>
      <dgm:t>
        <a:bodyPr/>
        <a:lstStyle/>
        <a:p>
          <a:r>
            <a:rPr lang="en-US" b="1" dirty="0" smtClean="0"/>
            <a:t>Step 4:</a:t>
          </a:r>
          <a:endParaRPr lang="en-US" b="1" dirty="0"/>
        </a:p>
      </dgm:t>
    </dgm:pt>
    <dgm:pt modelId="{8B45DF4B-425F-480C-BAB3-45DC5922439A}" cxnId="{799342E6-0DC9-483B-A72A-A0FBB5C8A366}" type="parTrans">
      <dgm:prSet/>
      <dgm:spPr/>
      <dgm:t>
        <a:bodyPr/>
        <a:lstStyle/>
        <a:p>
          <a:endParaRPr lang="en-US"/>
        </a:p>
      </dgm:t>
    </dgm:pt>
    <dgm:pt modelId="{74E402A6-DC78-4048-82A3-0A0CA72DA166}" cxnId="{799342E6-0DC9-483B-A72A-A0FBB5C8A366}" type="sibTrans">
      <dgm:prSet/>
      <dgm:spPr/>
      <dgm:t>
        <a:bodyPr/>
        <a:lstStyle/>
        <a:p>
          <a:endParaRPr lang="en-US"/>
        </a:p>
      </dgm:t>
    </dgm:pt>
    <dgm:pt modelId="{CB744DAE-CED8-4048-AC56-E8F8203F1D05}">
      <dgm:prSet phldrT="[Text]" custT="1"/>
      <dgm:spPr/>
      <dgm:t>
        <a:bodyPr/>
        <a:lstStyle/>
        <a:p>
          <a:r>
            <a:rPr lang="en-US" sz="1600" dirty="0" smtClean="0">
              <a:latin typeface="+mn-lt"/>
            </a:rPr>
            <a:t>Estimate the time required for each task chunk using techniques such as:</a:t>
          </a:r>
          <a:endParaRPr lang="en-US" sz="1600" dirty="0">
            <a:latin typeface="+mn-lt"/>
          </a:endParaRPr>
        </a:p>
      </dgm:t>
    </dgm:pt>
    <dgm:pt modelId="{C53805CE-8DBD-4436-8BD3-9FD1C6AE6CC1}" cxnId="{DC7E0C67-67F6-4B9F-B7FD-CB0E17153012}" type="parTrans">
      <dgm:prSet/>
      <dgm:spPr/>
      <dgm:t>
        <a:bodyPr/>
        <a:lstStyle/>
        <a:p>
          <a:endParaRPr lang="en-US"/>
        </a:p>
      </dgm:t>
    </dgm:pt>
    <dgm:pt modelId="{4E08D614-AF50-4752-AC2C-9030F964CBC0}" cxnId="{DC7E0C67-67F6-4B9F-B7FD-CB0E17153012}" type="sibTrans">
      <dgm:prSet/>
      <dgm:spPr/>
      <dgm:t>
        <a:bodyPr/>
        <a:lstStyle/>
        <a:p>
          <a:endParaRPr lang="en-US"/>
        </a:p>
      </dgm:t>
    </dgm:pt>
    <dgm:pt modelId="{6731155E-D97D-4303-AF06-97FAA7CAE79A}">
      <dgm:prSet custT="1"/>
      <dgm:spPr/>
      <dgm:t>
        <a:bodyPr/>
        <a:lstStyle/>
        <a:p>
          <a:r>
            <a:rPr lang="en-US" sz="1600" dirty="0" smtClean="0">
              <a:latin typeface="+mn-lt"/>
            </a:rPr>
            <a:t>Three-point estimation ,Analogous estimation, Parametric estimation</a:t>
          </a:r>
        </a:p>
      </dgm:t>
    </dgm:pt>
    <dgm:pt modelId="{89107EAD-8EEA-4A7F-835A-61F2F98B11E2}" cxnId="{00DEB5B6-852B-40FD-AA89-AD3A758140CF}" type="sibTrans">
      <dgm:prSet/>
      <dgm:spPr/>
      <dgm:t>
        <a:bodyPr/>
        <a:lstStyle/>
        <a:p>
          <a:endParaRPr lang="en-US"/>
        </a:p>
      </dgm:t>
    </dgm:pt>
    <dgm:pt modelId="{62CA9DEB-8959-4C01-BF87-E912C6931DBB}" cxnId="{00DEB5B6-852B-40FD-AA89-AD3A758140CF}" type="parTrans">
      <dgm:prSet/>
      <dgm:spPr/>
      <dgm:t>
        <a:bodyPr/>
        <a:lstStyle/>
        <a:p>
          <a:endParaRPr lang="en-US"/>
        </a:p>
      </dgm:t>
    </dgm:pt>
    <dgm:pt modelId="{7AA1F744-FAFA-4A83-908B-2A34D7470E50}" type="pres">
      <dgm:prSet presAssocID="{BB3B5DCF-AC37-4EF7-AB7B-5DF1F512337D}" presName="linearFlow" presStyleCnt="0">
        <dgm:presLayoutVars>
          <dgm:dir/>
          <dgm:animLvl val="lvl"/>
          <dgm:resizeHandles val="exact"/>
        </dgm:presLayoutVars>
      </dgm:prSet>
      <dgm:spPr/>
      <dgm:t>
        <a:bodyPr/>
        <a:lstStyle/>
        <a:p>
          <a:endParaRPr lang="en-US"/>
        </a:p>
      </dgm:t>
    </dgm:pt>
    <dgm:pt modelId="{A19AECE0-421C-4FF5-A973-75A3B7D1D93A}" type="pres">
      <dgm:prSet presAssocID="{A9FA0811-9A2B-4384-8368-DADF9C9EAE11}" presName="composite" presStyleCnt="0"/>
      <dgm:spPr/>
    </dgm:pt>
    <dgm:pt modelId="{23CBB98F-4350-4A58-A0E6-F29A02B6145E}" type="pres">
      <dgm:prSet presAssocID="{A9FA0811-9A2B-4384-8368-DADF9C9EAE11}" presName="parentText" presStyleLbl="alignNode1" presStyleIdx="0" presStyleCnt="1" custScaleX="116834" custScaleY="108487" custLinFactX="-26777" custLinFactNeighborX="-100000" custLinFactNeighborY="-1850">
        <dgm:presLayoutVars>
          <dgm:chMax val="1"/>
          <dgm:bulletEnabled val="1"/>
        </dgm:presLayoutVars>
      </dgm:prSet>
      <dgm:spPr/>
      <dgm:t>
        <a:bodyPr/>
        <a:lstStyle/>
        <a:p>
          <a:endParaRPr lang="en-US"/>
        </a:p>
      </dgm:t>
    </dgm:pt>
    <dgm:pt modelId="{410252D8-7AFD-4FCA-8696-889642643731}" type="pres">
      <dgm:prSet presAssocID="{A9FA0811-9A2B-4384-8368-DADF9C9EAE11}" presName="descendantText" presStyleLbl="alignAcc1" presStyleIdx="0" presStyleCnt="1" custScaleX="80985" custScaleY="126135" custLinFactNeighborX="2137" custLinFactNeighborY="2398">
        <dgm:presLayoutVars>
          <dgm:bulletEnabled val="1"/>
        </dgm:presLayoutVars>
      </dgm:prSet>
      <dgm:spPr/>
      <dgm:t>
        <a:bodyPr/>
        <a:lstStyle/>
        <a:p>
          <a:endParaRPr lang="en-US"/>
        </a:p>
      </dgm:t>
    </dgm:pt>
  </dgm:ptLst>
  <dgm:cxnLst>
    <dgm:cxn modelId="{DC7E0C67-67F6-4B9F-B7FD-CB0E17153012}" srcId="{A9FA0811-9A2B-4384-8368-DADF9C9EAE11}" destId="{CB744DAE-CED8-4048-AC56-E8F8203F1D05}" srcOrd="0" destOrd="0" parTransId="{C53805CE-8DBD-4436-8BD3-9FD1C6AE6CC1}" sibTransId="{4E08D614-AF50-4752-AC2C-9030F964CBC0}"/>
    <dgm:cxn modelId="{E46F0D81-B3A3-4B02-8BF2-136ACB4C1A3F}" type="presOf" srcId="{A9FA0811-9A2B-4384-8368-DADF9C9EAE11}" destId="{23CBB98F-4350-4A58-A0E6-F29A02B6145E}" srcOrd="0" destOrd="0" presId="urn:microsoft.com/office/officeart/2005/8/layout/chevron2"/>
    <dgm:cxn modelId="{C27B2C9B-EBD9-47F0-8DD8-3C9925ED8142}" type="presOf" srcId="{CB744DAE-CED8-4048-AC56-E8F8203F1D05}" destId="{410252D8-7AFD-4FCA-8696-889642643731}" srcOrd="0" destOrd="0" presId="urn:microsoft.com/office/officeart/2005/8/layout/chevron2"/>
    <dgm:cxn modelId="{9A39003A-A7FB-473A-967A-6AC45B89E456}" type="presOf" srcId="{6731155E-D97D-4303-AF06-97FAA7CAE79A}" destId="{410252D8-7AFD-4FCA-8696-889642643731}" srcOrd="0" destOrd="1" presId="urn:microsoft.com/office/officeart/2005/8/layout/chevron2"/>
    <dgm:cxn modelId="{3790F31B-DADE-45D7-876C-29008B424683}" type="presOf" srcId="{BB3B5DCF-AC37-4EF7-AB7B-5DF1F512337D}" destId="{7AA1F744-FAFA-4A83-908B-2A34D7470E50}" srcOrd="0" destOrd="0" presId="urn:microsoft.com/office/officeart/2005/8/layout/chevron2"/>
    <dgm:cxn modelId="{00DEB5B6-852B-40FD-AA89-AD3A758140CF}" srcId="{A9FA0811-9A2B-4384-8368-DADF9C9EAE11}" destId="{6731155E-D97D-4303-AF06-97FAA7CAE79A}" srcOrd="1" destOrd="0" parTransId="{62CA9DEB-8959-4C01-BF87-E912C6931DBB}" sibTransId="{89107EAD-8EEA-4A7F-835A-61F2F98B11E2}"/>
    <dgm:cxn modelId="{799342E6-0DC9-483B-A72A-A0FBB5C8A366}" srcId="{BB3B5DCF-AC37-4EF7-AB7B-5DF1F512337D}" destId="{A9FA0811-9A2B-4384-8368-DADF9C9EAE11}" srcOrd="0" destOrd="0" parTransId="{8B45DF4B-425F-480C-BAB3-45DC5922439A}" sibTransId="{74E402A6-DC78-4048-82A3-0A0CA72DA166}"/>
    <dgm:cxn modelId="{C761B936-1F94-4FF8-9E4D-A1707D2485CE}" type="presParOf" srcId="{7AA1F744-FAFA-4A83-908B-2A34D7470E50}" destId="{A19AECE0-421C-4FF5-A973-75A3B7D1D93A}" srcOrd="0" destOrd="0" presId="urn:microsoft.com/office/officeart/2005/8/layout/chevron2"/>
    <dgm:cxn modelId="{7EE598C3-ECBE-4866-86B6-77C1B2794200}" type="presParOf" srcId="{A19AECE0-421C-4FF5-A973-75A3B7D1D93A}" destId="{23CBB98F-4350-4A58-A0E6-F29A02B6145E}" srcOrd="0" destOrd="0" presId="urn:microsoft.com/office/officeart/2005/8/layout/chevron2"/>
    <dgm:cxn modelId="{25E2AE3F-25C4-4945-A23F-FE0B086F66D4}" type="presParOf" srcId="{A19AECE0-421C-4FF5-A973-75A3B7D1D93A}" destId="{410252D8-7AFD-4FCA-8696-889642643731}" srcOrd="1" destOrd="0" presId="urn:microsoft.com/office/officeart/2005/8/layout/chevron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4ADC33-93FD-41DC-BB75-99A91ADF65B0}"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220468A4-6233-4373-969F-169D5E018759}">
      <dgm:prSet phldrT="[Text]"/>
      <dgm:spPr/>
      <dgm:t>
        <a:bodyPr/>
        <a:lstStyle/>
        <a:p>
          <a:r>
            <a:rPr lang="en-US" b="1" u="none" dirty="0" smtClean="0"/>
            <a:t>Cost Estimation Criteria</a:t>
          </a:r>
          <a:endParaRPr lang="en-US" b="1" u="none" dirty="0"/>
        </a:p>
      </dgm:t>
    </dgm:pt>
    <dgm:pt modelId="{2A42ABE8-B96C-4A06-A9D4-A6730E22DD0D}" cxnId="{685208A8-482E-4DF3-A1CD-506844D4A382}" type="parTrans">
      <dgm:prSet/>
      <dgm:spPr/>
      <dgm:t>
        <a:bodyPr/>
        <a:lstStyle/>
        <a:p>
          <a:endParaRPr lang="en-US"/>
        </a:p>
      </dgm:t>
    </dgm:pt>
    <dgm:pt modelId="{AE840BE9-AD32-4686-BCFD-91DC9B9D1944}" cxnId="{685208A8-482E-4DF3-A1CD-506844D4A382}" type="sibTrans">
      <dgm:prSet/>
      <dgm:spPr/>
      <dgm:t>
        <a:bodyPr/>
        <a:lstStyle/>
        <a:p>
          <a:endParaRPr lang="en-US"/>
        </a:p>
      </dgm:t>
    </dgm:pt>
    <dgm:pt modelId="{6CFC238D-0BFB-4305-8574-C14943E18F15}">
      <dgm:prSet phldrT="[Text]"/>
      <dgm:spPr/>
      <dgm:t>
        <a:bodyPr/>
        <a:lstStyle/>
        <a:p>
          <a:endParaRPr lang="en-US" dirty="0"/>
        </a:p>
      </dgm:t>
    </dgm:pt>
    <dgm:pt modelId="{E91A1133-A2A3-4F84-BA56-BCF39C0E5B45}" cxnId="{FB34185A-270B-441D-A9D6-4EF9F30ACD70}" type="parTrans">
      <dgm:prSet/>
      <dgm:spPr/>
      <dgm:t>
        <a:bodyPr/>
        <a:lstStyle/>
        <a:p>
          <a:endParaRPr lang="en-US"/>
        </a:p>
      </dgm:t>
    </dgm:pt>
    <dgm:pt modelId="{36521AB1-E30A-4A02-B475-7753A72AF1F0}" cxnId="{FB34185A-270B-441D-A9D6-4EF9F30ACD70}" type="sibTrans">
      <dgm:prSet/>
      <dgm:spPr/>
      <dgm:t>
        <a:bodyPr/>
        <a:lstStyle/>
        <a:p>
          <a:endParaRPr lang="en-US"/>
        </a:p>
      </dgm:t>
    </dgm:pt>
    <dgm:pt modelId="{B4D44323-6228-497A-A062-4AEC2DE4BE25}">
      <dgm:prSet phldrT="[Text]"/>
      <dgm:spPr/>
      <dgm:t>
        <a:bodyPr/>
        <a:lstStyle/>
        <a:p>
          <a:r>
            <a:rPr lang="en-US" dirty="0" smtClean="0"/>
            <a:t>Should be based on a breakdown of logical parts for estimating</a:t>
          </a:r>
          <a:endParaRPr lang="en-US" dirty="0"/>
        </a:p>
      </dgm:t>
    </dgm:pt>
    <dgm:pt modelId="{FB033247-459A-4E5F-AF44-1CCB88BAC32B}" cxnId="{CC410807-FC19-4926-8BD2-547F01631485}" type="parTrans">
      <dgm:prSet/>
      <dgm:spPr/>
      <dgm:t>
        <a:bodyPr/>
        <a:lstStyle/>
        <a:p>
          <a:endParaRPr lang="en-US"/>
        </a:p>
      </dgm:t>
    </dgm:pt>
    <dgm:pt modelId="{FFBE0F0E-5C35-492D-9136-0A8CC4A022E9}" cxnId="{CC410807-FC19-4926-8BD2-547F01631485}" type="sibTrans">
      <dgm:prSet/>
      <dgm:spPr/>
      <dgm:t>
        <a:bodyPr/>
        <a:lstStyle/>
        <a:p>
          <a:endParaRPr lang="en-US"/>
        </a:p>
      </dgm:t>
    </dgm:pt>
    <dgm:pt modelId="{B3E56FCB-8455-4EC2-B01B-B81FCE6A745E}">
      <dgm:prSet phldrT="[Text]"/>
      <dgm:spPr/>
      <dgm:t>
        <a:bodyPr/>
        <a:lstStyle/>
        <a:p>
          <a:r>
            <a:rPr lang="en-US" b="1" u="none" dirty="0" smtClean="0"/>
            <a:t>Estimation Questions</a:t>
          </a:r>
          <a:endParaRPr lang="en-US" b="1" u="none" dirty="0"/>
        </a:p>
      </dgm:t>
    </dgm:pt>
    <dgm:pt modelId="{F1C7DA49-E557-45B8-BBFC-20EDBD34833C}" cxnId="{A0B1E770-9C10-41CE-AA10-1CC4E451E580}" type="parTrans">
      <dgm:prSet/>
      <dgm:spPr/>
      <dgm:t>
        <a:bodyPr/>
        <a:lstStyle/>
        <a:p>
          <a:endParaRPr lang="en-US"/>
        </a:p>
      </dgm:t>
    </dgm:pt>
    <dgm:pt modelId="{1475EF5C-315D-4A19-A81A-E471457A324D}" cxnId="{A0B1E770-9C10-41CE-AA10-1CC4E451E580}" type="sibTrans">
      <dgm:prSet/>
      <dgm:spPr/>
      <dgm:t>
        <a:bodyPr/>
        <a:lstStyle/>
        <a:p>
          <a:endParaRPr lang="en-US"/>
        </a:p>
      </dgm:t>
    </dgm:pt>
    <dgm:pt modelId="{5576D1E0-4AA5-4685-9E85-3B3ED1D42039}">
      <dgm:prSet phldrT="[Text]"/>
      <dgm:spPr/>
      <dgm:t>
        <a:bodyPr/>
        <a:lstStyle/>
        <a:p>
          <a:endParaRPr lang="en-US" dirty="0"/>
        </a:p>
      </dgm:t>
    </dgm:pt>
    <dgm:pt modelId="{D340B6ED-7A00-4982-A4E1-B307DF4D00C0}" cxnId="{056D53B8-4E75-4A6B-AB47-00440E16D943}" type="parTrans">
      <dgm:prSet/>
      <dgm:spPr/>
      <dgm:t>
        <a:bodyPr/>
        <a:lstStyle/>
        <a:p>
          <a:endParaRPr lang="en-US"/>
        </a:p>
      </dgm:t>
    </dgm:pt>
    <dgm:pt modelId="{E9F70C7F-03D7-4C60-B0DB-DCAD2B72947B}" cxnId="{056D53B8-4E75-4A6B-AB47-00440E16D943}" type="sibTrans">
      <dgm:prSet/>
      <dgm:spPr/>
      <dgm:t>
        <a:bodyPr/>
        <a:lstStyle/>
        <a:p>
          <a:endParaRPr lang="en-US"/>
        </a:p>
      </dgm:t>
    </dgm:pt>
    <dgm:pt modelId="{A8C2C6BA-54C7-4DC9-BBBF-DE98345CD3C9}">
      <dgm:prSet phldrT="[Text]"/>
      <dgm:spPr/>
      <dgm:t>
        <a:bodyPr/>
        <a:lstStyle/>
        <a:p>
          <a:r>
            <a:rPr lang="en-US" dirty="0" smtClean="0"/>
            <a:t>How much effort is needed to finish the work?</a:t>
          </a:r>
          <a:endParaRPr lang="en-US" dirty="0"/>
        </a:p>
      </dgm:t>
    </dgm:pt>
    <dgm:pt modelId="{0AE90AA9-185D-47BC-85A3-31551825B859}" cxnId="{90C7EFC5-E092-4F0C-996C-02F30866B85F}" type="parTrans">
      <dgm:prSet/>
      <dgm:spPr/>
      <dgm:t>
        <a:bodyPr/>
        <a:lstStyle/>
        <a:p>
          <a:endParaRPr lang="en-US"/>
        </a:p>
      </dgm:t>
    </dgm:pt>
    <dgm:pt modelId="{373848C5-10E7-4A3A-8331-BAEC7EF7BB3A}" cxnId="{90C7EFC5-E092-4F0C-996C-02F30866B85F}" type="sibTrans">
      <dgm:prSet/>
      <dgm:spPr/>
      <dgm:t>
        <a:bodyPr/>
        <a:lstStyle/>
        <a:p>
          <a:endParaRPr lang="en-US"/>
        </a:p>
      </dgm:t>
    </dgm:pt>
    <dgm:pt modelId="{9BC0BE2E-0B88-49E9-8EE8-2EA147E95646}">
      <dgm:prSet phldrT="[Text]"/>
      <dgm:spPr/>
      <dgm:t>
        <a:bodyPr/>
        <a:lstStyle/>
        <a:p>
          <a:endParaRPr lang="en-US" dirty="0"/>
        </a:p>
      </dgm:t>
    </dgm:pt>
    <dgm:pt modelId="{54ABE2D0-2E5A-4A31-B234-40BC04D90C4B}" cxnId="{66231563-ED06-4675-9F86-868B4509295D}" type="parTrans">
      <dgm:prSet/>
      <dgm:spPr/>
      <dgm:t>
        <a:bodyPr/>
        <a:lstStyle/>
        <a:p>
          <a:endParaRPr lang="en-US"/>
        </a:p>
      </dgm:t>
    </dgm:pt>
    <dgm:pt modelId="{13F7E18D-6333-45AD-8121-E8620E8DDFE8}" cxnId="{66231563-ED06-4675-9F86-868B4509295D}" type="sibTrans">
      <dgm:prSet/>
      <dgm:spPr/>
      <dgm:t>
        <a:bodyPr/>
        <a:lstStyle/>
        <a:p>
          <a:endParaRPr lang="en-US"/>
        </a:p>
      </dgm:t>
    </dgm:pt>
    <dgm:pt modelId="{09BB2F24-E039-43A0-AD9F-10A338385FD1}">
      <dgm:prSet phldrT="[Text]"/>
      <dgm:spPr/>
      <dgm:t>
        <a:bodyPr/>
        <a:lstStyle/>
        <a:p>
          <a:r>
            <a:rPr lang="en-US" dirty="0" smtClean="0"/>
            <a:t>Project cost estimation and scheduling are often carried out together</a:t>
          </a:r>
          <a:endParaRPr lang="en-US" dirty="0"/>
        </a:p>
      </dgm:t>
    </dgm:pt>
    <dgm:pt modelId="{D7C18509-F2CF-45A0-BACA-69C3DED62876}" cxnId="{74315015-BCDC-4695-876B-DAF0714537E9}" type="parTrans">
      <dgm:prSet/>
      <dgm:spPr/>
      <dgm:t>
        <a:bodyPr/>
        <a:lstStyle/>
        <a:p>
          <a:endParaRPr lang="en-US"/>
        </a:p>
      </dgm:t>
    </dgm:pt>
    <dgm:pt modelId="{F19AA079-5F07-4DEC-98FA-988C2D4D74AD}" cxnId="{74315015-BCDC-4695-876B-DAF0714537E9}" type="sibTrans">
      <dgm:prSet/>
      <dgm:spPr/>
      <dgm:t>
        <a:bodyPr/>
        <a:lstStyle/>
        <a:p>
          <a:endParaRPr lang="en-US"/>
        </a:p>
      </dgm:t>
    </dgm:pt>
    <dgm:pt modelId="{D4CBB54A-2392-4F01-B817-4B5EA0D80CFE}">
      <dgm:prSet phldrT="[Text]"/>
      <dgm:spPr/>
      <dgm:t>
        <a:bodyPr/>
        <a:lstStyle/>
        <a:p>
          <a:r>
            <a:rPr lang="en-US" dirty="0" smtClean="0"/>
            <a:t>Estimates should include implementation and testing of interfaces to other components</a:t>
          </a:r>
          <a:endParaRPr lang="en-US" dirty="0"/>
        </a:p>
      </dgm:t>
    </dgm:pt>
    <dgm:pt modelId="{53CC7DDF-CD3C-43AD-94C8-396CBFFF575F}" cxnId="{C2900A6F-1F61-4636-A7B1-EE2FE898DB2B}" type="parTrans">
      <dgm:prSet/>
      <dgm:spPr/>
      <dgm:t>
        <a:bodyPr/>
        <a:lstStyle/>
        <a:p>
          <a:endParaRPr lang="en-US"/>
        </a:p>
      </dgm:t>
    </dgm:pt>
    <dgm:pt modelId="{3B15DA30-FE23-472D-AF6A-C4B86685732D}" cxnId="{C2900A6F-1F61-4636-A7B1-EE2FE898DB2B}" type="sibTrans">
      <dgm:prSet/>
      <dgm:spPr/>
      <dgm:t>
        <a:bodyPr/>
        <a:lstStyle/>
        <a:p>
          <a:endParaRPr lang="en-US"/>
        </a:p>
      </dgm:t>
    </dgm:pt>
    <dgm:pt modelId="{40B035E4-ED8A-4A81-BE66-518E44B92E20}">
      <dgm:prSet phldrT="[Text]"/>
      <dgm:spPr/>
      <dgm:t>
        <a:bodyPr/>
        <a:lstStyle/>
        <a:p>
          <a:r>
            <a:rPr lang="en-US" dirty="0" smtClean="0"/>
            <a:t>Demonstrates an understanding that being assisted by other resources or people could escalate the costs</a:t>
          </a:r>
          <a:endParaRPr lang="en-US" dirty="0"/>
        </a:p>
      </dgm:t>
    </dgm:pt>
    <dgm:pt modelId="{B395D8CD-C32E-40F0-9AE2-B572E4E9B72E}" cxnId="{AF1030F4-76D5-4BD1-BAEF-E8CC878BED99}" type="parTrans">
      <dgm:prSet/>
      <dgm:spPr/>
      <dgm:t>
        <a:bodyPr/>
        <a:lstStyle/>
        <a:p>
          <a:endParaRPr lang="en-US"/>
        </a:p>
      </dgm:t>
    </dgm:pt>
    <dgm:pt modelId="{D77D0E2F-24FC-4F60-8BEC-13959FC79B6A}" cxnId="{AF1030F4-76D5-4BD1-BAEF-E8CC878BED99}" type="sibTrans">
      <dgm:prSet/>
      <dgm:spPr/>
      <dgm:t>
        <a:bodyPr/>
        <a:lstStyle/>
        <a:p>
          <a:endParaRPr lang="en-US"/>
        </a:p>
      </dgm:t>
    </dgm:pt>
    <dgm:pt modelId="{8529CF68-01FD-4F10-8049-C6476D2D5A19}">
      <dgm:prSet phldrT="[Text]"/>
      <dgm:spPr/>
      <dgm:t>
        <a:bodyPr/>
        <a:lstStyle/>
        <a:p>
          <a:r>
            <a:rPr lang="en-US" dirty="0" smtClean="0"/>
            <a:t>How much calendar time is needed to complete each activity?</a:t>
          </a:r>
          <a:endParaRPr lang="en-US" dirty="0"/>
        </a:p>
      </dgm:t>
    </dgm:pt>
    <dgm:pt modelId="{95F8B5F0-6686-463D-877E-115D1EECD987}" cxnId="{D7A0C420-C82D-4C79-B913-6D6E9AC7558C}" type="parTrans">
      <dgm:prSet/>
      <dgm:spPr/>
      <dgm:t>
        <a:bodyPr/>
        <a:lstStyle/>
        <a:p>
          <a:endParaRPr lang="en-US"/>
        </a:p>
      </dgm:t>
    </dgm:pt>
    <dgm:pt modelId="{1917184C-05B2-49A1-BFF4-7FB7408265DD}" cxnId="{D7A0C420-C82D-4C79-B913-6D6E9AC7558C}" type="sibTrans">
      <dgm:prSet/>
      <dgm:spPr/>
      <dgm:t>
        <a:bodyPr/>
        <a:lstStyle/>
        <a:p>
          <a:endParaRPr lang="en-US"/>
        </a:p>
      </dgm:t>
    </dgm:pt>
    <dgm:pt modelId="{96EE7AA2-229D-4D29-BC33-CEFAAC09FAC1}">
      <dgm:prSet phldrT="[Text]"/>
      <dgm:spPr/>
      <dgm:t>
        <a:bodyPr/>
        <a:lstStyle/>
        <a:p>
          <a:r>
            <a:rPr lang="en-US" dirty="0" smtClean="0"/>
            <a:t>What is the total cost of each activity?</a:t>
          </a:r>
          <a:endParaRPr lang="en-US" dirty="0"/>
        </a:p>
      </dgm:t>
    </dgm:pt>
    <dgm:pt modelId="{045ED10A-85FD-4584-B6AF-E578A40AF691}" cxnId="{E4AA0CDF-AF99-4CDC-8534-DC1DED778338}" type="parTrans">
      <dgm:prSet/>
      <dgm:spPr/>
      <dgm:t>
        <a:bodyPr/>
        <a:lstStyle/>
        <a:p>
          <a:endParaRPr lang="en-US"/>
        </a:p>
      </dgm:t>
    </dgm:pt>
    <dgm:pt modelId="{5F2136F2-8D85-4F10-A6CE-FC17EE9D3570}" cxnId="{E4AA0CDF-AF99-4CDC-8534-DC1DED778338}" type="sibTrans">
      <dgm:prSet/>
      <dgm:spPr/>
      <dgm:t>
        <a:bodyPr/>
        <a:lstStyle/>
        <a:p>
          <a:endParaRPr lang="en-US"/>
        </a:p>
      </dgm:t>
    </dgm:pt>
    <dgm:pt modelId="{D6D7F0CA-0F87-42C4-981B-32CB90F7C640}">
      <dgm:prSet phldrT="[Text]"/>
      <dgm:spPr/>
      <dgm:t>
        <a:bodyPr/>
        <a:lstStyle/>
        <a:p>
          <a:r>
            <a:rPr lang="en-US" b="1" u="none" dirty="0" smtClean="0"/>
            <a:t>Project Cost Estimation</a:t>
          </a:r>
          <a:endParaRPr lang="en-US" b="1" u="none" dirty="0"/>
        </a:p>
      </dgm:t>
    </dgm:pt>
    <dgm:pt modelId="{642A3FBB-FAAF-4821-856D-A7CC00F2A90C}" cxnId="{B263509E-BA69-40C5-819D-A28CABD8EFC2}" type="sibTrans">
      <dgm:prSet/>
      <dgm:spPr/>
      <dgm:t>
        <a:bodyPr/>
        <a:lstStyle/>
        <a:p>
          <a:endParaRPr lang="en-US"/>
        </a:p>
      </dgm:t>
    </dgm:pt>
    <dgm:pt modelId="{7049AF4F-41F0-4B66-9099-AD3A90C2B72A}" cxnId="{B263509E-BA69-40C5-819D-A28CABD8EFC2}" type="parTrans">
      <dgm:prSet/>
      <dgm:spPr/>
      <dgm:t>
        <a:bodyPr/>
        <a:lstStyle/>
        <a:p>
          <a:endParaRPr lang="en-US"/>
        </a:p>
      </dgm:t>
    </dgm:pt>
    <dgm:pt modelId="{D5E61FC7-F9A7-4F54-8134-7037F03976EB}">
      <dgm:prSet phldrT="[Text]"/>
      <dgm:spPr/>
      <dgm:t>
        <a:bodyPr/>
        <a:lstStyle/>
        <a:p>
          <a:r>
            <a:rPr lang="en-US" dirty="0" smtClean="0"/>
            <a:t>Effort costs are the primary cost component, including salaries, overheads, and benefits</a:t>
          </a:r>
          <a:endParaRPr lang="en-US" dirty="0"/>
        </a:p>
      </dgm:t>
    </dgm:pt>
    <dgm:pt modelId="{9477A1C2-9913-40D4-BE0A-73D7D953C59B}" cxnId="{FBF5BF66-A917-4A92-A464-6777BC912DBD}" type="parTrans">
      <dgm:prSet/>
      <dgm:spPr/>
      <dgm:t>
        <a:bodyPr/>
        <a:lstStyle/>
        <a:p>
          <a:endParaRPr lang="en-US"/>
        </a:p>
      </dgm:t>
    </dgm:pt>
    <dgm:pt modelId="{FFCD7A1F-F814-43AD-B511-6F495A43D8CA}" cxnId="{FBF5BF66-A917-4A92-A464-6777BC912DBD}" type="sibTrans">
      <dgm:prSet/>
      <dgm:spPr/>
      <dgm:t>
        <a:bodyPr/>
        <a:lstStyle/>
        <a:p>
          <a:endParaRPr lang="en-US"/>
        </a:p>
      </dgm:t>
    </dgm:pt>
    <dgm:pt modelId="{698F0985-4F67-4108-B337-0DDE126F6DB2}">
      <dgm:prSet phldrT="[Text]"/>
      <dgm:spPr/>
      <dgm:t>
        <a:bodyPr/>
        <a:lstStyle/>
        <a:p>
          <a:r>
            <a:rPr lang="en-US" dirty="0" smtClean="0"/>
            <a:t>Other costs include hardware, software, travel, and training</a:t>
          </a:r>
          <a:endParaRPr lang="en-US" dirty="0"/>
        </a:p>
      </dgm:t>
    </dgm:pt>
    <dgm:pt modelId="{E31C92F5-53BA-4120-94E6-EAB82AFBD0BB}" cxnId="{C410D661-2067-4320-BA97-99D0342BC7A4}" type="parTrans">
      <dgm:prSet/>
      <dgm:spPr/>
      <dgm:t>
        <a:bodyPr/>
        <a:lstStyle/>
        <a:p>
          <a:endParaRPr lang="en-US"/>
        </a:p>
      </dgm:t>
    </dgm:pt>
    <dgm:pt modelId="{F2C2C7C9-5941-4396-A378-5CF2688A295E}" cxnId="{C410D661-2067-4320-BA97-99D0342BC7A4}" type="sibTrans">
      <dgm:prSet/>
      <dgm:spPr/>
      <dgm:t>
        <a:bodyPr/>
        <a:lstStyle/>
        <a:p>
          <a:endParaRPr lang="en-US"/>
        </a:p>
      </dgm:t>
    </dgm:pt>
    <dgm:pt modelId="{B17D32AA-41CC-4F2F-806E-147B8C1900B4}" type="pres">
      <dgm:prSet presAssocID="{364ADC33-93FD-41DC-BB75-99A91ADF65B0}" presName="Name0" presStyleCnt="0">
        <dgm:presLayoutVars>
          <dgm:chMax/>
          <dgm:chPref val="3"/>
          <dgm:dir/>
          <dgm:animOne val="branch"/>
          <dgm:animLvl val="lvl"/>
        </dgm:presLayoutVars>
      </dgm:prSet>
      <dgm:spPr/>
      <dgm:t>
        <a:bodyPr/>
        <a:lstStyle/>
        <a:p>
          <a:endParaRPr lang="en-US"/>
        </a:p>
      </dgm:t>
    </dgm:pt>
    <dgm:pt modelId="{21D4CF54-076A-4F5A-94CE-EC08C537C478}" type="pres">
      <dgm:prSet presAssocID="{220468A4-6233-4373-969F-169D5E018759}" presName="composite" presStyleCnt="0"/>
      <dgm:spPr/>
    </dgm:pt>
    <dgm:pt modelId="{C7F3A934-1CB9-434C-ABDB-3F7681F3A74A}" type="pres">
      <dgm:prSet presAssocID="{220468A4-6233-4373-969F-169D5E018759}" presName="FirstChild" presStyleLbl="revTx" presStyleIdx="0" presStyleCnt="6" custScaleX="98143">
        <dgm:presLayoutVars>
          <dgm:chMax val="0"/>
          <dgm:chPref val="0"/>
          <dgm:bulletEnabled val="1"/>
        </dgm:presLayoutVars>
      </dgm:prSet>
      <dgm:spPr/>
      <dgm:t>
        <a:bodyPr/>
        <a:lstStyle/>
        <a:p>
          <a:endParaRPr lang="en-US"/>
        </a:p>
      </dgm:t>
    </dgm:pt>
    <dgm:pt modelId="{0AAA21E4-C309-487E-B4EF-1AFC149D5B89}" type="pres">
      <dgm:prSet presAssocID="{220468A4-6233-4373-969F-169D5E018759}" presName="Parent" presStyleLbl="alignNode1" presStyleIdx="0" presStyleCnt="3">
        <dgm:presLayoutVars>
          <dgm:chMax val="3"/>
          <dgm:chPref val="3"/>
          <dgm:bulletEnabled val="1"/>
        </dgm:presLayoutVars>
      </dgm:prSet>
      <dgm:spPr/>
      <dgm:t>
        <a:bodyPr/>
        <a:lstStyle/>
        <a:p>
          <a:endParaRPr lang="en-US"/>
        </a:p>
      </dgm:t>
    </dgm:pt>
    <dgm:pt modelId="{32196E72-EBB5-4C57-894D-654F0FAB1500}" type="pres">
      <dgm:prSet presAssocID="{220468A4-6233-4373-969F-169D5E018759}" presName="Accent" presStyleLbl="parChTrans1D1" presStyleIdx="0" presStyleCnt="3"/>
      <dgm:spPr/>
    </dgm:pt>
    <dgm:pt modelId="{AE3933B7-FA72-4C4A-BCAA-BAF6F67EE3F9}" type="pres">
      <dgm:prSet presAssocID="{220468A4-6233-4373-969F-169D5E018759}" presName="Child" presStyleLbl="revTx" presStyleIdx="1" presStyleCnt="6">
        <dgm:presLayoutVars>
          <dgm:chMax val="0"/>
          <dgm:chPref val="0"/>
          <dgm:bulletEnabled val="1"/>
        </dgm:presLayoutVars>
      </dgm:prSet>
      <dgm:spPr/>
      <dgm:t>
        <a:bodyPr/>
        <a:lstStyle/>
        <a:p>
          <a:endParaRPr lang="en-US"/>
        </a:p>
      </dgm:t>
    </dgm:pt>
    <dgm:pt modelId="{99AFB66A-839B-456B-809F-CF375B984AAC}" type="pres">
      <dgm:prSet presAssocID="{AE840BE9-AD32-4686-BCFD-91DC9B9D1944}" presName="sibTrans" presStyleCnt="0"/>
      <dgm:spPr/>
    </dgm:pt>
    <dgm:pt modelId="{2A89D063-69B9-4301-9E3A-1F84BB21E146}" type="pres">
      <dgm:prSet presAssocID="{B3E56FCB-8455-4EC2-B01B-B81FCE6A745E}" presName="composite" presStyleCnt="0"/>
      <dgm:spPr/>
    </dgm:pt>
    <dgm:pt modelId="{0C169357-A52B-4A1B-8B98-0DD790AEDF1E}" type="pres">
      <dgm:prSet presAssocID="{B3E56FCB-8455-4EC2-B01B-B81FCE6A745E}" presName="FirstChild" presStyleLbl="revTx" presStyleIdx="2" presStyleCnt="6">
        <dgm:presLayoutVars>
          <dgm:chMax val="0"/>
          <dgm:chPref val="0"/>
          <dgm:bulletEnabled val="1"/>
        </dgm:presLayoutVars>
      </dgm:prSet>
      <dgm:spPr/>
      <dgm:t>
        <a:bodyPr/>
        <a:lstStyle/>
        <a:p>
          <a:endParaRPr lang="en-US"/>
        </a:p>
      </dgm:t>
    </dgm:pt>
    <dgm:pt modelId="{27F4E08C-F30E-47E4-9556-9BC899F26C87}" type="pres">
      <dgm:prSet presAssocID="{B3E56FCB-8455-4EC2-B01B-B81FCE6A745E}" presName="Parent" presStyleLbl="alignNode1" presStyleIdx="1" presStyleCnt="3">
        <dgm:presLayoutVars>
          <dgm:chMax val="3"/>
          <dgm:chPref val="3"/>
          <dgm:bulletEnabled val="1"/>
        </dgm:presLayoutVars>
      </dgm:prSet>
      <dgm:spPr/>
      <dgm:t>
        <a:bodyPr/>
        <a:lstStyle/>
        <a:p>
          <a:endParaRPr lang="en-US"/>
        </a:p>
      </dgm:t>
    </dgm:pt>
    <dgm:pt modelId="{23399F3F-DDFE-4EEE-A4D2-C7F7EE6F403C}" type="pres">
      <dgm:prSet presAssocID="{B3E56FCB-8455-4EC2-B01B-B81FCE6A745E}" presName="Accent" presStyleLbl="parChTrans1D1" presStyleIdx="1" presStyleCnt="3"/>
      <dgm:spPr/>
    </dgm:pt>
    <dgm:pt modelId="{95629683-7806-4D49-A278-0BF59BA68BC7}" type="pres">
      <dgm:prSet presAssocID="{B3E56FCB-8455-4EC2-B01B-B81FCE6A745E}" presName="Child" presStyleLbl="revTx" presStyleIdx="3" presStyleCnt="6">
        <dgm:presLayoutVars>
          <dgm:chMax val="0"/>
          <dgm:chPref val="0"/>
          <dgm:bulletEnabled val="1"/>
        </dgm:presLayoutVars>
      </dgm:prSet>
      <dgm:spPr/>
      <dgm:t>
        <a:bodyPr/>
        <a:lstStyle/>
        <a:p>
          <a:endParaRPr lang="en-US"/>
        </a:p>
      </dgm:t>
    </dgm:pt>
    <dgm:pt modelId="{45A9B104-31F0-4E6A-B7DF-A2C76F749F6F}" type="pres">
      <dgm:prSet presAssocID="{1475EF5C-315D-4A19-A81A-E471457A324D}" presName="sibTrans" presStyleCnt="0"/>
      <dgm:spPr/>
    </dgm:pt>
    <dgm:pt modelId="{1DDE1CB3-CDCE-418C-92A9-E6AD74516D9B}" type="pres">
      <dgm:prSet presAssocID="{D6D7F0CA-0F87-42C4-981B-32CB90F7C640}" presName="composite" presStyleCnt="0"/>
      <dgm:spPr/>
    </dgm:pt>
    <dgm:pt modelId="{4F73EEF7-13FE-4DF1-9FF9-45BC3C208F3E}" type="pres">
      <dgm:prSet presAssocID="{D6D7F0CA-0F87-42C4-981B-32CB90F7C640}" presName="FirstChild" presStyleLbl="revTx" presStyleIdx="4" presStyleCnt="6">
        <dgm:presLayoutVars>
          <dgm:chMax val="0"/>
          <dgm:chPref val="0"/>
          <dgm:bulletEnabled val="1"/>
        </dgm:presLayoutVars>
      </dgm:prSet>
      <dgm:spPr/>
      <dgm:t>
        <a:bodyPr/>
        <a:lstStyle/>
        <a:p>
          <a:endParaRPr lang="en-US"/>
        </a:p>
      </dgm:t>
    </dgm:pt>
    <dgm:pt modelId="{1E2B39E2-831D-49DD-9C51-6B27BC3EF8AF}" type="pres">
      <dgm:prSet presAssocID="{D6D7F0CA-0F87-42C4-981B-32CB90F7C640}" presName="Parent" presStyleLbl="alignNode1" presStyleIdx="2" presStyleCnt="3">
        <dgm:presLayoutVars>
          <dgm:chMax val="3"/>
          <dgm:chPref val="3"/>
          <dgm:bulletEnabled val="1"/>
        </dgm:presLayoutVars>
      </dgm:prSet>
      <dgm:spPr/>
      <dgm:t>
        <a:bodyPr/>
        <a:lstStyle/>
        <a:p>
          <a:endParaRPr lang="en-US"/>
        </a:p>
      </dgm:t>
    </dgm:pt>
    <dgm:pt modelId="{0F909B24-0B1F-420E-9A00-E92FD4427012}" type="pres">
      <dgm:prSet presAssocID="{D6D7F0CA-0F87-42C4-981B-32CB90F7C640}" presName="Accent" presStyleLbl="parChTrans1D1" presStyleIdx="2" presStyleCnt="3"/>
      <dgm:spPr/>
    </dgm:pt>
    <dgm:pt modelId="{7EBCC19A-6259-4905-B372-36A57F1C6EA1}" type="pres">
      <dgm:prSet presAssocID="{D6D7F0CA-0F87-42C4-981B-32CB90F7C640}" presName="Child" presStyleLbl="revTx" presStyleIdx="5" presStyleCnt="6">
        <dgm:presLayoutVars>
          <dgm:chMax val="0"/>
          <dgm:chPref val="0"/>
          <dgm:bulletEnabled val="1"/>
        </dgm:presLayoutVars>
      </dgm:prSet>
      <dgm:spPr/>
      <dgm:t>
        <a:bodyPr/>
        <a:lstStyle/>
        <a:p>
          <a:endParaRPr lang="en-US"/>
        </a:p>
      </dgm:t>
    </dgm:pt>
  </dgm:ptLst>
  <dgm:cxnLst>
    <dgm:cxn modelId="{D9FA611F-E0AA-4AC3-8B19-6B1B6D803958}" type="presOf" srcId="{6CFC238D-0BFB-4305-8574-C14943E18F15}" destId="{C7F3A934-1CB9-434C-ABDB-3F7681F3A74A}" srcOrd="0" destOrd="0" presId="urn:microsoft.com/office/officeart/2011/layout/TabList"/>
    <dgm:cxn modelId="{FB34185A-270B-441D-A9D6-4EF9F30ACD70}" srcId="{220468A4-6233-4373-969F-169D5E018759}" destId="{6CFC238D-0BFB-4305-8574-C14943E18F15}" srcOrd="0" destOrd="0" parTransId="{E91A1133-A2A3-4F84-BA56-BCF39C0E5B45}" sibTransId="{36521AB1-E30A-4A02-B475-7753A72AF1F0}"/>
    <dgm:cxn modelId="{CD264F09-FC00-411A-9EA0-CD77B744C622}" type="presOf" srcId="{364ADC33-93FD-41DC-BB75-99A91ADF65B0}" destId="{B17D32AA-41CC-4F2F-806E-147B8C1900B4}" srcOrd="0" destOrd="0" presId="urn:microsoft.com/office/officeart/2011/layout/TabList"/>
    <dgm:cxn modelId="{0B7BF3C0-5364-4F6F-88BD-FB6C2ADC9480}" type="presOf" srcId="{96EE7AA2-229D-4D29-BC33-CEFAAC09FAC1}" destId="{95629683-7806-4D49-A278-0BF59BA68BC7}" srcOrd="0" destOrd="2" presId="urn:microsoft.com/office/officeart/2011/layout/TabList"/>
    <dgm:cxn modelId="{AF1030F4-76D5-4BD1-BAEF-E8CC878BED99}" srcId="{220468A4-6233-4373-969F-169D5E018759}" destId="{40B035E4-ED8A-4A81-BE66-518E44B92E20}" srcOrd="3" destOrd="0" parTransId="{B395D8CD-C32E-40F0-9AE2-B572E4E9B72E}" sibTransId="{D77D0E2F-24FC-4F60-8BEC-13959FC79B6A}"/>
    <dgm:cxn modelId="{BBD20142-95C0-4D90-81C2-1ED2F8F79DCC}" type="presOf" srcId="{D5E61FC7-F9A7-4F54-8134-7037F03976EB}" destId="{7EBCC19A-6259-4905-B372-36A57F1C6EA1}" srcOrd="0" destOrd="1" presId="urn:microsoft.com/office/officeart/2011/layout/TabList"/>
    <dgm:cxn modelId="{C2900A6F-1F61-4636-A7B1-EE2FE898DB2B}" srcId="{220468A4-6233-4373-969F-169D5E018759}" destId="{D4CBB54A-2392-4F01-B817-4B5EA0D80CFE}" srcOrd="2" destOrd="0" parTransId="{53CC7DDF-CD3C-43AD-94C8-396CBFFF575F}" sibTransId="{3B15DA30-FE23-472D-AF6A-C4B86685732D}"/>
    <dgm:cxn modelId="{B263509E-BA69-40C5-819D-A28CABD8EFC2}" srcId="{364ADC33-93FD-41DC-BB75-99A91ADF65B0}" destId="{D6D7F0CA-0F87-42C4-981B-32CB90F7C640}" srcOrd="2" destOrd="0" parTransId="{7049AF4F-41F0-4B66-9099-AD3A90C2B72A}" sibTransId="{642A3FBB-FAAF-4821-856D-A7CC00F2A90C}"/>
    <dgm:cxn modelId="{BD15B32B-3943-4456-BAED-4265EA6DC6AD}" type="presOf" srcId="{D6D7F0CA-0F87-42C4-981B-32CB90F7C640}" destId="{1E2B39E2-831D-49DD-9C51-6B27BC3EF8AF}" srcOrd="0" destOrd="0" presId="urn:microsoft.com/office/officeart/2011/layout/TabList"/>
    <dgm:cxn modelId="{7504F78D-5771-4D75-B220-E1D5B9E78563}" type="presOf" srcId="{8529CF68-01FD-4F10-8049-C6476D2D5A19}" destId="{95629683-7806-4D49-A278-0BF59BA68BC7}" srcOrd="0" destOrd="1" presId="urn:microsoft.com/office/officeart/2011/layout/TabList"/>
    <dgm:cxn modelId="{B5B59148-EBDD-4443-967B-0C2AE0D475BC}" type="presOf" srcId="{220468A4-6233-4373-969F-169D5E018759}" destId="{0AAA21E4-C309-487E-B4EF-1AFC149D5B89}" srcOrd="0" destOrd="0" presId="urn:microsoft.com/office/officeart/2011/layout/TabList"/>
    <dgm:cxn modelId="{CC410807-FC19-4926-8BD2-547F01631485}" srcId="{220468A4-6233-4373-969F-169D5E018759}" destId="{B4D44323-6228-497A-A062-4AEC2DE4BE25}" srcOrd="1" destOrd="0" parTransId="{FB033247-459A-4E5F-AF44-1CCB88BAC32B}" sibTransId="{FFBE0F0E-5C35-492D-9136-0A8CC4A022E9}"/>
    <dgm:cxn modelId="{5E95494B-BBE6-4C72-81A1-1ACC6E0FCC34}" type="presOf" srcId="{B3E56FCB-8455-4EC2-B01B-B81FCE6A745E}" destId="{27F4E08C-F30E-47E4-9556-9BC899F26C87}" srcOrd="0" destOrd="0" presId="urn:microsoft.com/office/officeart/2011/layout/TabList"/>
    <dgm:cxn modelId="{E3279F47-5EC6-41D7-86D3-9E0E27BD24EE}" type="presOf" srcId="{40B035E4-ED8A-4A81-BE66-518E44B92E20}" destId="{AE3933B7-FA72-4C4A-BCAA-BAF6F67EE3F9}" srcOrd="0" destOrd="2" presId="urn:microsoft.com/office/officeart/2011/layout/TabList"/>
    <dgm:cxn modelId="{444AEA95-0DDA-4481-A265-14178946D835}" type="presOf" srcId="{9BC0BE2E-0B88-49E9-8EE8-2EA147E95646}" destId="{4F73EEF7-13FE-4DF1-9FF9-45BC3C208F3E}" srcOrd="0" destOrd="0" presId="urn:microsoft.com/office/officeart/2011/layout/TabList"/>
    <dgm:cxn modelId="{FBF5BF66-A917-4A92-A464-6777BC912DBD}" srcId="{D6D7F0CA-0F87-42C4-981B-32CB90F7C640}" destId="{D5E61FC7-F9A7-4F54-8134-7037F03976EB}" srcOrd="2" destOrd="0" parTransId="{9477A1C2-9913-40D4-BE0A-73D7D953C59B}" sibTransId="{FFCD7A1F-F814-43AD-B511-6F495A43D8CA}"/>
    <dgm:cxn modelId="{D7A0C420-C82D-4C79-B913-6D6E9AC7558C}" srcId="{B3E56FCB-8455-4EC2-B01B-B81FCE6A745E}" destId="{8529CF68-01FD-4F10-8049-C6476D2D5A19}" srcOrd="2" destOrd="0" parTransId="{95F8B5F0-6686-463D-877E-115D1EECD987}" sibTransId="{1917184C-05B2-49A1-BFF4-7FB7408265DD}"/>
    <dgm:cxn modelId="{056D53B8-4E75-4A6B-AB47-00440E16D943}" srcId="{B3E56FCB-8455-4EC2-B01B-B81FCE6A745E}" destId="{5576D1E0-4AA5-4685-9E85-3B3ED1D42039}" srcOrd="0" destOrd="0" parTransId="{D340B6ED-7A00-4982-A4E1-B307DF4D00C0}" sibTransId="{E9F70C7F-03D7-4C60-B0DB-DCAD2B72947B}"/>
    <dgm:cxn modelId="{90C7EFC5-E092-4F0C-996C-02F30866B85F}" srcId="{B3E56FCB-8455-4EC2-B01B-B81FCE6A745E}" destId="{A8C2C6BA-54C7-4DC9-BBBF-DE98345CD3C9}" srcOrd="1" destOrd="0" parTransId="{0AE90AA9-185D-47BC-85A3-31551825B859}" sibTransId="{373848C5-10E7-4A3A-8331-BAEC7EF7BB3A}"/>
    <dgm:cxn modelId="{74315015-BCDC-4695-876B-DAF0714537E9}" srcId="{D6D7F0CA-0F87-42C4-981B-32CB90F7C640}" destId="{09BB2F24-E039-43A0-AD9F-10A338385FD1}" srcOrd="1" destOrd="0" parTransId="{D7C18509-F2CF-45A0-BACA-69C3DED62876}" sibTransId="{F19AA079-5F07-4DEC-98FA-988C2D4D74AD}"/>
    <dgm:cxn modelId="{685208A8-482E-4DF3-A1CD-506844D4A382}" srcId="{364ADC33-93FD-41DC-BB75-99A91ADF65B0}" destId="{220468A4-6233-4373-969F-169D5E018759}" srcOrd="0" destOrd="0" parTransId="{2A42ABE8-B96C-4A06-A9D4-A6730E22DD0D}" sibTransId="{AE840BE9-AD32-4686-BCFD-91DC9B9D1944}"/>
    <dgm:cxn modelId="{A0B1E770-9C10-41CE-AA10-1CC4E451E580}" srcId="{364ADC33-93FD-41DC-BB75-99A91ADF65B0}" destId="{B3E56FCB-8455-4EC2-B01B-B81FCE6A745E}" srcOrd="1" destOrd="0" parTransId="{F1C7DA49-E557-45B8-BBFC-20EDBD34833C}" sibTransId="{1475EF5C-315D-4A19-A81A-E471457A324D}"/>
    <dgm:cxn modelId="{FAC871B8-B4F1-4E20-BF1C-0105C9E25BE6}" type="presOf" srcId="{698F0985-4F67-4108-B337-0DDE126F6DB2}" destId="{7EBCC19A-6259-4905-B372-36A57F1C6EA1}" srcOrd="0" destOrd="2" presId="urn:microsoft.com/office/officeart/2011/layout/TabList"/>
    <dgm:cxn modelId="{3106CF04-8F1A-4736-98C3-0114ABE9407C}" type="presOf" srcId="{5576D1E0-4AA5-4685-9E85-3B3ED1D42039}" destId="{0C169357-A52B-4A1B-8B98-0DD790AEDF1E}" srcOrd="0" destOrd="0" presId="urn:microsoft.com/office/officeart/2011/layout/TabList"/>
    <dgm:cxn modelId="{97DAB6D2-CD80-4C0F-9D23-4D5C9D5705FE}" type="presOf" srcId="{B4D44323-6228-497A-A062-4AEC2DE4BE25}" destId="{AE3933B7-FA72-4C4A-BCAA-BAF6F67EE3F9}" srcOrd="0" destOrd="0" presId="urn:microsoft.com/office/officeart/2011/layout/TabList"/>
    <dgm:cxn modelId="{C410D661-2067-4320-BA97-99D0342BC7A4}" srcId="{D6D7F0CA-0F87-42C4-981B-32CB90F7C640}" destId="{698F0985-4F67-4108-B337-0DDE126F6DB2}" srcOrd="3" destOrd="0" parTransId="{E31C92F5-53BA-4120-94E6-EAB82AFBD0BB}" sibTransId="{F2C2C7C9-5941-4396-A378-5CF2688A295E}"/>
    <dgm:cxn modelId="{7CF94A09-F26F-44BC-A169-B97E2FA0A375}" type="presOf" srcId="{D4CBB54A-2392-4F01-B817-4B5EA0D80CFE}" destId="{AE3933B7-FA72-4C4A-BCAA-BAF6F67EE3F9}" srcOrd="0" destOrd="1" presId="urn:microsoft.com/office/officeart/2011/layout/TabList"/>
    <dgm:cxn modelId="{E4AA0CDF-AF99-4CDC-8534-DC1DED778338}" srcId="{B3E56FCB-8455-4EC2-B01B-B81FCE6A745E}" destId="{96EE7AA2-229D-4D29-BC33-CEFAAC09FAC1}" srcOrd="3" destOrd="0" parTransId="{045ED10A-85FD-4584-B6AF-E578A40AF691}" sibTransId="{5F2136F2-8D85-4F10-A6CE-FC17EE9D3570}"/>
    <dgm:cxn modelId="{4E1F2D2B-ACDB-423D-9EC9-0D74B3EA6C93}" type="presOf" srcId="{A8C2C6BA-54C7-4DC9-BBBF-DE98345CD3C9}" destId="{95629683-7806-4D49-A278-0BF59BA68BC7}" srcOrd="0" destOrd="0" presId="urn:microsoft.com/office/officeart/2011/layout/TabList"/>
    <dgm:cxn modelId="{66231563-ED06-4675-9F86-868B4509295D}" srcId="{D6D7F0CA-0F87-42C4-981B-32CB90F7C640}" destId="{9BC0BE2E-0B88-49E9-8EE8-2EA147E95646}" srcOrd="0" destOrd="0" parTransId="{54ABE2D0-2E5A-4A31-B234-40BC04D90C4B}" sibTransId="{13F7E18D-6333-45AD-8121-E8620E8DDFE8}"/>
    <dgm:cxn modelId="{B2F4748D-E9E4-4383-A6BD-364C79566A96}" type="presOf" srcId="{09BB2F24-E039-43A0-AD9F-10A338385FD1}" destId="{7EBCC19A-6259-4905-B372-36A57F1C6EA1}" srcOrd="0" destOrd="0" presId="urn:microsoft.com/office/officeart/2011/layout/TabList"/>
    <dgm:cxn modelId="{E11F1B59-8D9B-4F02-84E1-7A72808B188F}" type="presParOf" srcId="{B17D32AA-41CC-4F2F-806E-147B8C1900B4}" destId="{21D4CF54-076A-4F5A-94CE-EC08C537C478}" srcOrd="0" destOrd="0" presId="urn:microsoft.com/office/officeart/2011/layout/TabList"/>
    <dgm:cxn modelId="{280AEF82-252D-47DE-A18E-62DB8DBC23A6}" type="presParOf" srcId="{21D4CF54-076A-4F5A-94CE-EC08C537C478}" destId="{C7F3A934-1CB9-434C-ABDB-3F7681F3A74A}" srcOrd="0" destOrd="0" presId="urn:microsoft.com/office/officeart/2011/layout/TabList"/>
    <dgm:cxn modelId="{22D7D290-A398-4002-BF4C-91F728FA275A}" type="presParOf" srcId="{21D4CF54-076A-4F5A-94CE-EC08C537C478}" destId="{0AAA21E4-C309-487E-B4EF-1AFC149D5B89}" srcOrd="1" destOrd="0" presId="urn:microsoft.com/office/officeart/2011/layout/TabList"/>
    <dgm:cxn modelId="{EA30502D-A2C6-4B42-82FD-9A3BD1320883}" type="presParOf" srcId="{21D4CF54-076A-4F5A-94CE-EC08C537C478}" destId="{32196E72-EBB5-4C57-894D-654F0FAB1500}" srcOrd="2" destOrd="0" presId="urn:microsoft.com/office/officeart/2011/layout/TabList"/>
    <dgm:cxn modelId="{18529E6A-36BA-4E0A-A28E-046AC9CABCE0}" type="presParOf" srcId="{B17D32AA-41CC-4F2F-806E-147B8C1900B4}" destId="{AE3933B7-FA72-4C4A-BCAA-BAF6F67EE3F9}" srcOrd="1" destOrd="0" presId="urn:microsoft.com/office/officeart/2011/layout/TabList"/>
    <dgm:cxn modelId="{EBAAAE52-AAAD-4AB3-ADCB-304391ED7D9E}" type="presParOf" srcId="{B17D32AA-41CC-4F2F-806E-147B8C1900B4}" destId="{99AFB66A-839B-456B-809F-CF375B984AAC}" srcOrd="2" destOrd="0" presId="urn:microsoft.com/office/officeart/2011/layout/TabList"/>
    <dgm:cxn modelId="{F522F755-F6BD-4D56-9345-D39D0FC8BDFC}" type="presParOf" srcId="{B17D32AA-41CC-4F2F-806E-147B8C1900B4}" destId="{2A89D063-69B9-4301-9E3A-1F84BB21E146}" srcOrd="3" destOrd="0" presId="urn:microsoft.com/office/officeart/2011/layout/TabList"/>
    <dgm:cxn modelId="{4A073E7E-4C4B-4F65-A6F5-5F521D739998}" type="presParOf" srcId="{2A89D063-69B9-4301-9E3A-1F84BB21E146}" destId="{0C169357-A52B-4A1B-8B98-0DD790AEDF1E}" srcOrd="0" destOrd="0" presId="urn:microsoft.com/office/officeart/2011/layout/TabList"/>
    <dgm:cxn modelId="{63D5CA10-D39D-4CCE-A1D1-5ABFC58E82F4}" type="presParOf" srcId="{2A89D063-69B9-4301-9E3A-1F84BB21E146}" destId="{27F4E08C-F30E-47E4-9556-9BC899F26C87}" srcOrd="1" destOrd="0" presId="urn:microsoft.com/office/officeart/2011/layout/TabList"/>
    <dgm:cxn modelId="{0EC133AE-7E1B-49F1-A4D1-A09E10A0FA0D}" type="presParOf" srcId="{2A89D063-69B9-4301-9E3A-1F84BB21E146}" destId="{23399F3F-DDFE-4EEE-A4D2-C7F7EE6F403C}" srcOrd="2" destOrd="0" presId="urn:microsoft.com/office/officeart/2011/layout/TabList"/>
    <dgm:cxn modelId="{3482E4BD-EB38-4291-8E57-DD3847928F58}" type="presParOf" srcId="{B17D32AA-41CC-4F2F-806E-147B8C1900B4}" destId="{95629683-7806-4D49-A278-0BF59BA68BC7}" srcOrd="4" destOrd="0" presId="urn:microsoft.com/office/officeart/2011/layout/TabList"/>
    <dgm:cxn modelId="{5E0C655D-BA53-4DC3-901D-FA37F2098573}" type="presParOf" srcId="{B17D32AA-41CC-4F2F-806E-147B8C1900B4}" destId="{45A9B104-31F0-4E6A-B7DF-A2C76F749F6F}" srcOrd="5" destOrd="0" presId="urn:microsoft.com/office/officeart/2011/layout/TabList"/>
    <dgm:cxn modelId="{EE318FA6-909B-416F-B9EE-E6472DDC5678}" type="presParOf" srcId="{B17D32AA-41CC-4F2F-806E-147B8C1900B4}" destId="{1DDE1CB3-CDCE-418C-92A9-E6AD74516D9B}" srcOrd="6" destOrd="0" presId="urn:microsoft.com/office/officeart/2011/layout/TabList"/>
    <dgm:cxn modelId="{40CD708A-49C2-4D74-A59E-25A6C95A01BA}" type="presParOf" srcId="{1DDE1CB3-CDCE-418C-92A9-E6AD74516D9B}" destId="{4F73EEF7-13FE-4DF1-9FF9-45BC3C208F3E}" srcOrd="0" destOrd="0" presId="urn:microsoft.com/office/officeart/2011/layout/TabList"/>
    <dgm:cxn modelId="{B2626B25-4B4C-4DE0-9482-6AD8E42EDDCB}" type="presParOf" srcId="{1DDE1CB3-CDCE-418C-92A9-E6AD74516D9B}" destId="{1E2B39E2-831D-49DD-9C51-6B27BC3EF8AF}" srcOrd="1" destOrd="0" presId="urn:microsoft.com/office/officeart/2011/layout/TabList"/>
    <dgm:cxn modelId="{30C73CA6-AD32-449B-AAF0-171BAB0226D9}" type="presParOf" srcId="{1DDE1CB3-CDCE-418C-92A9-E6AD74516D9B}" destId="{0F909B24-0B1F-420E-9A00-E92FD4427012}" srcOrd="2" destOrd="0" presId="urn:microsoft.com/office/officeart/2011/layout/TabList"/>
    <dgm:cxn modelId="{0D19D6BC-9E8D-4123-BBAB-7B3BB215AB9B}" type="presParOf" srcId="{B17D32AA-41CC-4F2F-806E-147B8C1900B4}" destId="{7EBCC19A-6259-4905-B372-36A57F1C6EA1}" srcOrd="7" destOrd="0" presId="urn:microsoft.com/office/officeart/2011/layout/Tab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4ADC33-93FD-41DC-BB75-99A91ADF65B0}"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220468A4-6233-4373-969F-169D5E018759}">
      <dgm:prSet phldrT="[Text]"/>
      <dgm:spPr/>
      <dgm:t>
        <a:bodyPr/>
        <a:lstStyle/>
        <a:p>
          <a:r>
            <a:rPr lang="en-US" b="1" u="none" dirty="0" smtClean="0"/>
            <a:t>Productivity Estimation</a:t>
          </a:r>
          <a:endParaRPr lang="en-US" b="1" u="none" dirty="0"/>
        </a:p>
      </dgm:t>
    </dgm:pt>
    <dgm:pt modelId="{2A42ABE8-B96C-4A06-A9D4-A6730E22DD0D}" cxnId="{685208A8-482E-4DF3-A1CD-506844D4A382}" type="parTrans">
      <dgm:prSet/>
      <dgm:spPr/>
      <dgm:t>
        <a:bodyPr/>
        <a:lstStyle/>
        <a:p>
          <a:endParaRPr lang="en-US"/>
        </a:p>
      </dgm:t>
    </dgm:pt>
    <dgm:pt modelId="{AE840BE9-AD32-4686-BCFD-91DC9B9D1944}" cxnId="{685208A8-482E-4DF3-A1CD-506844D4A382}" type="sibTrans">
      <dgm:prSet/>
      <dgm:spPr/>
      <dgm:t>
        <a:bodyPr/>
        <a:lstStyle/>
        <a:p>
          <a:endParaRPr lang="en-US"/>
        </a:p>
      </dgm:t>
    </dgm:pt>
    <dgm:pt modelId="{6CFC238D-0BFB-4305-8574-C14943E18F15}">
      <dgm:prSet phldrT="[Text]"/>
      <dgm:spPr/>
      <dgm:t>
        <a:bodyPr/>
        <a:lstStyle/>
        <a:p>
          <a:endParaRPr lang="en-US" dirty="0"/>
        </a:p>
      </dgm:t>
    </dgm:pt>
    <dgm:pt modelId="{E91A1133-A2A3-4F84-BA56-BCF39C0E5B45}" cxnId="{FB34185A-270B-441D-A9D6-4EF9F30ACD70}" type="parTrans">
      <dgm:prSet/>
      <dgm:spPr/>
      <dgm:t>
        <a:bodyPr/>
        <a:lstStyle/>
        <a:p>
          <a:endParaRPr lang="en-US"/>
        </a:p>
      </dgm:t>
    </dgm:pt>
    <dgm:pt modelId="{36521AB1-E30A-4A02-B475-7753A72AF1F0}" cxnId="{FB34185A-270B-441D-A9D6-4EF9F30ACD70}" type="sibTrans">
      <dgm:prSet/>
      <dgm:spPr/>
      <dgm:t>
        <a:bodyPr/>
        <a:lstStyle/>
        <a:p>
          <a:endParaRPr lang="en-US"/>
        </a:p>
      </dgm:t>
    </dgm:pt>
    <dgm:pt modelId="{B4D44323-6228-497A-A062-4AEC2DE4BE25}">
      <dgm:prSet phldrT="[Text]"/>
      <dgm:spPr/>
      <dgm:t>
        <a:bodyPr/>
        <a:lstStyle/>
        <a:p>
          <a:r>
            <a:rPr lang="en-US" dirty="0" smtClean="0"/>
            <a:t>Productivity estimates are necessary for project planning and investment decisions.</a:t>
          </a:r>
          <a:endParaRPr lang="en-US" dirty="0"/>
        </a:p>
      </dgm:t>
    </dgm:pt>
    <dgm:pt modelId="{FB033247-459A-4E5F-AF44-1CCB88BAC32B}" cxnId="{CC410807-FC19-4926-8BD2-547F01631485}" type="parTrans">
      <dgm:prSet/>
      <dgm:spPr/>
      <dgm:t>
        <a:bodyPr/>
        <a:lstStyle/>
        <a:p>
          <a:endParaRPr lang="en-US"/>
        </a:p>
      </dgm:t>
    </dgm:pt>
    <dgm:pt modelId="{FFBE0F0E-5C35-492D-9136-0A8CC4A022E9}" cxnId="{CC410807-FC19-4926-8BD2-547F01631485}" type="sibTrans">
      <dgm:prSet/>
      <dgm:spPr/>
      <dgm:t>
        <a:bodyPr/>
        <a:lstStyle/>
        <a:p>
          <a:endParaRPr lang="en-US"/>
        </a:p>
      </dgm:t>
    </dgm:pt>
    <dgm:pt modelId="{B3E56FCB-8455-4EC2-B01B-B81FCE6A745E}">
      <dgm:prSet phldrT="[Text]"/>
      <dgm:spPr/>
      <dgm:t>
        <a:bodyPr/>
        <a:lstStyle/>
        <a:p>
          <a:r>
            <a:rPr lang="en-US" b="1" u="none" dirty="0" smtClean="0"/>
            <a:t>Estimation Techniques</a:t>
          </a:r>
          <a:endParaRPr lang="en-US" b="1" u="none" dirty="0"/>
        </a:p>
      </dgm:t>
    </dgm:pt>
    <dgm:pt modelId="{F1C7DA49-E557-45B8-BBFC-20EDBD34833C}" cxnId="{A0B1E770-9C10-41CE-AA10-1CC4E451E580}" type="parTrans">
      <dgm:prSet/>
      <dgm:spPr/>
      <dgm:t>
        <a:bodyPr/>
        <a:lstStyle/>
        <a:p>
          <a:endParaRPr lang="en-US"/>
        </a:p>
      </dgm:t>
    </dgm:pt>
    <dgm:pt modelId="{1475EF5C-315D-4A19-A81A-E471457A324D}" cxnId="{A0B1E770-9C10-41CE-AA10-1CC4E451E580}" type="sibTrans">
      <dgm:prSet/>
      <dgm:spPr/>
      <dgm:t>
        <a:bodyPr/>
        <a:lstStyle/>
        <a:p>
          <a:endParaRPr lang="en-US"/>
        </a:p>
      </dgm:t>
    </dgm:pt>
    <dgm:pt modelId="{5576D1E0-4AA5-4685-9E85-3B3ED1D42039}">
      <dgm:prSet phldrT="[Text]"/>
      <dgm:spPr/>
      <dgm:t>
        <a:bodyPr/>
        <a:lstStyle/>
        <a:p>
          <a:endParaRPr lang="en-US" dirty="0"/>
        </a:p>
      </dgm:t>
    </dgm:pt>
    <dgm:pt modelId="{D340B6ED-7A00-4982-A4E1-B307DF4D00C0}" cxnId="{056D53B8-4E75-4A6B-AB47-00440E16D943}" type="parTrans">
      <dgm:prSet/>
      <dgm:spPr/>
      <dgm:t>
        <a:bodyPr/>
        <a:lstStyle/>
        <a:p>
          <a:endParaRPr lang="en-US"/>
        </a:p>
      </dgm:t>
    </dgm:pt>
    <dgm:pt modelId="{E9F70C7F-03D7-4C60-B0DB-DCAD2B72947B}" cxnId="{056D53B8-4E75-4A6B-AB47-00440E16D943}" type="sibTrans">
      <dgm:prSet/>
      <dgm:spPr/>
      <dgm:t>
        <a:bodyPr/>
        <a:lstStyle/>
        <a:p>
          <a:endParaRPr lang="en-US"/>
        </a:p>
      </dgm:t>
    </dgm:pt>
    <dgm:pt modelId="{A8C2C6BA-54C7-4DC9-BBBF-DE98345CD3C9}">
      <dgm:prSet phldrT="[Text]"/>
      <dgm:spPr/>
      <dgm:t>
        <a:bodyPr/>
        <a:lstStyle/>
        <a:p>
          <a:r>
            <a:rPr lang="en-US" dirty="0" smtClean="0"/>
            <a:t>Top-down approach: starts at the system level, considering overall functionality and system-level activities.</a:t>
          </a:r>
          <a:endParaRPr lang="en-US" dirty="0"/>
        </a:p>
      </dgm:t>
    </dgm:pt>
    <dgm:pt modelId="{0AE90AA9-185D-47BC-85A3-31551825B859}" cxnId="{90C7EFC5-E092-4F0C-996C-02F30866B85F}" type="parTrans">
      <dgm:prSet/>
      <dgm:spPr/>
      <dgm:t>
        <a:bodyPr/>
        <a:lstStyle/>
        <a:p>
          <a:endParaRPr lang="en-US"/>
        </a:p>
      </dgm:t>
    </dgm:pt>
    <dgm:pt modelId="{373848C5-10E7-4A3A-8331-BAEC7EF7BB3A}" cxnId="{90C7EFC5-E092-4F0C-996C-02F30866B85F}" type="sibTrans">
      <dgm:prSet/>
      <dgm:spPr/>
      <dgm:t>
        <a:bodyPr/>
        <a:lstStyle/>
        <a:p>
          <a:endParaRPr lang="en-US"/>
        </a:p>
      </dgm:t>
    </dgm:pt>
    <dgm:pt modelId="{9BC0BE2E-0B88-49E9-8EE8-2EA147E95646}">
      <dgm:prSet phldrT="[Text]"/>
      <dgm:spPr/>
      <dgm:t>
        <a:bodyPr/>
        <a:lstStyle/>
        <a:p>
          <a:endParaRPr lang="en-US" dirty="0"/>
        </a:p>
      </dgm:t>
    </dgm:pt>
    <dgm:pt modelId="{54ABE2D0-2E5A-4A31-B234-40BC04D90C4B}" cxnId="{66231563-ED06-4675-9F86-868B4509295D}" type="parTrans">
      <dgm:prSet/>
      <dgm:spPr/>
      <dgm:t>
        <a:bodyPr/>
        <a:lstStyle/>
        <a:p>
          <a:endParaRPr lang="en-US"/>
        </a:p>
      </dgm:t>
    </dgm:pt>
    <dgm:pt modelId="{13F7E18D-6333-45AD-8121-E8620E8DDFE8}" cxnId="{66231563-ED06-4675-9F86-868B4509295D}" type="sibTrans">
      <dgm:prSet/>
      <dgm:spPr/>
      <dgm:t>
        <a:bodyPr/>
        <a:lstStyle/>
        <a:p>
          <a:endParaRPr lang="en-US"/>
        </a:p>
      </dgm:t>
    </dgm:pt>
    <dgm:pt modelId="{09BB2F24-E039-43A0-AD9F-10A338385FD1}">
      <dgm:prSet phldrT="[Text]"/>
      <dgm:spPr/>
      <dgm:t>
        <a:bodyPr/>
        <a:lstStyle/>
        <a:p>
          <a:r>
            <a:rPr lang="en-US" dirty="0" smtClean="0"/>
            <a:t>A commonly used strategy when there is limited information available.</a:t>
          </a:r>
          <a:endParaRPr lang="en-US" dirty="0"/>
        </a:p>
      </dgm:t>
    </dgm:pt>
    <dgm:pt modelId="{D7C18509-F2CF-45A0-BACA-69C3DED62876}" cxnId="{74315015-BCDC-4695-876B-DAF0714537E9}" type="parTrans">
      <dgm:prSet/>
      <dgm:spPr/>
      <dgm:t>
        <a:bodyPr/>
        <a:lstStyle/>
        <a:p>
          <a:endParaRPr lang="en-US"/>
        </a:p>
      </dgm:t>
    </dgm:pt>
    <dgm:pt modelId="{F19AA079-5F07-4DEC-98FA-988C2D4D74AD}" cxnId="{74315015-BCDC-4695-876B-DAF0714537E9}" type="sibTrans">
      <dgm:prSet/>
      <dgm:spPr/>
      <dgm:t>
        <a:bodyPr/>
        <a:lstStyle/>
        <a:p>
          <a:endParaRPr lang="en-US"/>
        </a:p>
      </dgm:t>
    </dgm:pt>
    <dgm:pt modelId="{D6D7F0CA-0F87-42C4-981B-32CB90F7C640}">
      <dgm:prSet phldrT="[Text]" custT="1"/>
      <dgm:spPr/>
      <dgm:t>
        <a:bodyPr/>
        <a:lstStyle/>
        <a:p>
          <a:pPr algn="l"/>
          <a:r>
            <a:rPr lang="en-US" sz="2000" b="1" u="none" dirty="0" smtClean="0"/>
            <a:t>Pricing to Win</a:t>
          </a:r>
          <a:endParaRPr lang="en-US" sz="2000" b="1" u="none" dirty="0"/>
        </a:p>
      </dgm:t>
    </dgm:pt>
    <dgm:pt modelId="{642A3FBB-FAAF-4821-856D-A7CC00F2A90C}" cxnId="{B263509E-BA69-40C5-819D-A28CABD8EFC2}" type="sibTrans">
      <dgm:prSet/>
      <dgm:spPr/>
      <dgm:t>
        <a:bodyPr/>
        <a:lstStyle/>
        <a:p>
          <a:endParaRPr lang="en-US"/>
        </a:p>
      </dgm:t>
    </dgm:pt>
    <dgm:pt modelId="{7049AF4F-41F0-4B66-9099-AD3A90C2B72A}" cxnId="{B263509E-BA69-40C5-819D-A28CABD8EFC2}" type="parTrans">
      <dgm:prSet/>
      <dgm:spPr/>
      <dgm:t>
        <a:bodyPr/>
        <a:lstStyle/>
        <a:p>
          <a:endParaRPr lang="en-US"/>
        </a:p>
      </dgm:t>
    </dgm:pt>
    <dgm:pt modelId="{C950A5F8-FC7A-4532-8690-3168F86FB19C}">
      <dgm:prSet phldrT="[Text]"/>
      <dgm:spPr/>
      <dgm:t>
        <a:bodyPr/>
        <a:lstStyle/>
        <a:p>
          <a:r>
            <a:rPr lang="en-US" dirty="0" smtClean="0"/>
            <a:t>Involves agreeing on a project cost and then negotiating the detailed project specification</a:t>
          </a:r>
          <a:endParaRPr lang="en-US" dirty="0"/>
        </a:p>
      </dgm:t>
    </dgm:pt>
    <dgm:pt modelId="{8CBA084C-153E-4C0A-AF1A-02A78D025A71}" cxnId="{C975A1CA-5F69-4AE6-AD67-393901F1EEC3}" type="parTrans">
      <dgm:prSet/>
      <dgm:spPr/>
      <dgm:t>
        <a:bodyPr/>
        <a:lstStyle/>
        <a:p>
          <a:endParaRPr lang="en-US"/>
        </a:p>
      </dgm:t>
    </dgm:pt>
    <dgm:pt modelId="{7605F245-937E-4A54-BB08-B609AAE42D37}" cxnId="{C975A1CA-5F69-4AE6-AD67-393901F1EEC3}" type="sibTrans">
      <dgm:prSet/>
      <dgm:spPr/>
      <dgm:t>
        <a:bodyPr/>
        <a:lstStyle/>
        <a:p>
          <a:endParaRPr lang="en-US"/>
        </a:p>
      </dgm:t>
    </dgm:pt>
    <dgm:pt modelId="{52EF9592-35C0-484E-89C3-9C526BD7FEBF}">
      <dgm:prSet phldrT="[Text]"/>
      <dgm:spPr/>
      <dgm:t>
        <a:bodyPr/>
        <a:lstStyle/>
        <a:p>
          <a:r>
            <a:rPr lang="en-US" dirty="0" smtClean="0"/>
            <a:t>Bottom-up approach: starts at the component level, estimating effort required for each component.</a:t>
          </a:r>
          <a:endParaRPr lang="en-US" dirty="0"/>
        </a:p>
      </dgm:t>
    </dgm:pt>
    <dgm:pt modelId="{69651833-E623-43B2-8D35-7F5EA6411ADB}" cxnId="{B56840E7-33DC-4471-A1A1-AFD4EF0AADA0}" type="parTrans">
      <dgm:prSet/>
      <dgm:spPr/>
      <dgm:t>
        <a:bodyPr/>
        <a:lstStyle/>
        <a:p>
          <a:endParaRPr lang="en-US"/>
        </a:p>
      </dgm:t>
    </dgm:pt>
    <dgm:pt modelId="{F1BFF017-3BEF-449A-AB1C-4DEB5A41167F}" cxnId="{B56840E7-33DC-4471-A1A1-AFD4EF0AADA0}" type="sibTrans">
      <dgm:prSet/>
      <dgm:spPr/>
      <dgm:t>
        <a:bodyPr/>
        <a:lstStyle/>
        <a:p>
          <a:endParaRPr lang="en-US"/>
        </a:p>
      </dgm:t>
    </dgm:pt>
    <dgm:pt modelId="{BC396748-40D2-484B-AE91-9DC15A20D700}">
      <dgm:prSet phldrT="[Text]"/>
      <dgm:spPr/>
      <dgm:t>
        <a:bodyPr/>
        <a:lstStyle/>
        <a:p>
          <a:r>
            <a:rPr lang="en-US" dirty="0" smtClean="0"/>
            <a:t>Each approach has its strengths and weaknesses</a:t>
          </a:r>
          <a:endParaRPr lang="en-US" dirty="0"/>
        </a:p>
      </dgm:t>
    </dgm:pt>
    <dgm:pt modelId="{229B22D3-63D9-4E9E-A61C-D903B0943F9C}" cxnId="{5A58AFF5-47F7-46BC-8F6A-3B0354CC0C74}" type="parTrans">
      <dgm:prSet/>
      <dgm:spPr/>
      <dgm:t>
        <a:bodyPr/>
        <a:lstStyle/>
        <a:p>
          <a:endParaRPr lang="en-US"/>
        </a:p>
      </dgm:t>
    </dgm:pt>
    <dgm:pt modelId="{2E81C89C-7318-4233-8D7F-FB33E224B90A}" cxnId="{5A58AFF5-47F7-46BC-8F6A-3B0354CC0C74}" type="sibTrans">
      <dgm:prSet/>
      <dgm:spPr/>
      <dgm:t>
        <a:bodyPr/>
        <a:lstStyle/>
        <a:p>
          <a:endParaRPr lang="en-US"/>
        </a:p>
      </dgm:t>
    </dgm:pt>
    <dgm:pt modelId="{09333CB7-1300-4FC4-8FD9-440F0750FBF8}">
      <dgm:prSet phldrT="[Text]"/>
      <dgm:spPr/>
      <dgm:t>
        <a:bodyPr/>
        <a:lstStyle/>
        <a:p>
          <a:r>
            <a:rPr lang="en-US" dirty="0" smtClean="0"/>
            <a:t> Size-related metrics (e.g. lines of code) and function-related metrics (e.g. function points) are used to estimate productivity.</a:t>
          </a:r>
          <a:endParaRPr lang="en-US" dirty="0"/>
        </a:p>
      </dgm:t>
    </dgm:pt>
    <dgm:pt modelId="{1BD78B99-B9EA-4A44-BDEA-AA30B46A3B1D}" cxnId="{EDE9EF66-C250-48DE-8CCA-D9A4E89A171A}" type="parTrans">
      <dgm:prSet/>
      <dgm:spPr/>
      <dgm:t>
        <a:bodyPr/>
        <a:lstStyle/>
        <a:p>
          <a:endParaRPr lang="en-US"/>
        </a:p>
      </dgm:t>
    </dgm:pt>
    <dgm:pt modelId="{C5E6447A-AA9F-4965-B002-0B5712495EFB}" cxnId="{EDE9EF66-C250-48DE-8CCA-D9A4E89A171A}" type="sibTrans">
      <dgm:prSet/>
      <dgm:spPr/>
      <dgm:t>
        <a:bodyPr/>
        <a:lstStyle/>
        <a:p>
          <a:endParaRPr lang="en-US"/>
        </a:p>
      </dgm:t>
    </dgm:pt>
    <dgm:pt modelId="{B17D32AA-41CC-4F2F-806E-147B8C1900B4}" type="pres">
      <dgm:prSet presAssocID="{364ADC33-93FD-41DC-BB75-99A91ADF65B0}" presName="Name0" presStyleCnt="0">
        <dgm:presLayoutVars>
          <dgm:chMax/>
          <dgm:chPref val="3"/>
          <dgm:dir/>
          <dgm:animOne val="branch"/>
          <dgm:animLvl val="lvl"/>
        </dgm:presLayoutVars>
      </dgm:prSet>
      <dgm:spPr/>
      <dgm:t>
        <a:bodyPr/>
        <a:lstStyle/>
        <a:p>
          <a:endParaRPr lang="en-US"/>
        </a:p>
      </dgm:t>
    </dgm:pt>
    <dgm:pt modelId="{21D4CF54-076A-4F5A-94CE-EC08C537C478}" type="pres">
      <dgm:prSet presAssocID="{220468A4-6233-4373-969F-169D5E018759}" presName="composite" presStyleCnt="0"/>
      <dgm:spPr/>
    </dgm:pt>
    <dgm:pt modelId="{C7F3A934-1CB9-434C-ABDB-3F7681F3A74A}" type="pres">
      <dgm:prSet presAssocID="{220468A4-6233-4373-969F-169D5E018759}" presName="FirstChild" presStyleLbl="revTx" presStyleIdx="0" presStyleCnt="6" custScaleX="98143">
        <dgm:presLayoutVars>
          <dgm:chMax val="0"/>
          <dgm:chPref val="0"/>
          <dgm:bulletEnabled val="1"/>
        </dgm:presLayoutVars>
      </dgm:prSet>
      <dgm:spPr/>
      <dgm:t>
        <a:bodyPr/>
        <a:lstStyle/>
        <a:p>
          <a:endParaRPr lang="en-US"/>
        </a:p>
      </dgm:t>
    </dgm:pt>
    <dgm:pt modelId="{0AAA21E4-C309-487E-B4EF-1AFC149D5B89}" type="pres">
      <dgm:prSet presAssocID="{220468A4-6233-4373-969F-169D5E018759}" presName="Parent" presStyleLbl="alignNode1" presStyleIdx="0" presStyleCnt="3">
        <dgm:presLayoutVars>
          <dgm:chMax val="3"/>
          <dgm:chPref val="3"/>
          <dgm:bulletEnabled val="1"/>
        </dgm:presLayoutVars>
      </dgm:prSet>
      <dgm:spPr/>
      <dgm:t>
        <a:bodyPr/>
        <a:lstStyle/>
        <a:p>
          <a:endParaRPr lang="en-US"/>
        </a:p>
      </dgm:t>
    </dgm:pt>
    <dgm:pt modelId="{32196E72-EBB5-4C57-894D-654F0FAB1500}" type="pres">
      <dgm:prSet presAssocID="{220468A4-6233-4373-969F-169D5E018759}" presName="Accent" presStyleLbl="parChTrans1D1" presStyleIdx="0" presStyleCnt="3"/>
      <dgm:spPr/>
    </dgm:pt>
    <dgm:pt modelId="{AE3933B7-FA72-4C4A-BCAA-BAF6F67EE3F9}" type="pres">
      <dgm:prSet presAssocID="{220468A4-6233-4373-969F-169D5E018759}" presName="Child" presStyleLbl="revTx" presStyleIdx="1" presStyleCnt="6">
        <dgm:presLayoutVars>
          <dgm:chMax val="0"/>
          <dgm:chPref val="0"/>
          <dgm:bulletEnabled val="1"/>
        </dgm:presLayoutVars>
      </dgm:prSet>
      <dgm:spPr/>
      <dgm:t>
        <a:bodyPr/>
        <a:lstStyle/>
        <a:p>
          <a:endParaRPr lang="en-US"/>
        </a:p>
      </dgm:t>
    </dgm:pt>
    <dgm:pt modelId="{99AFB66A-839B-456B-809F-CF375B984AAC}" type="pres">
      <dgm:prSet presAssocID="{AE840BE9-AD32-4686-BCFD-91DC9B9D1944}" presName="sibTrans" presStyleCnt="0"/>
      <dgm:spPr/>
    </dgm:pt>
    <dgm:pt modelId="{2A89D063-69B9-4301-9E3A-1F84BB21E146}" type="pres">
      <dgm:prSet presAssocID="{B3E56FCB-8455-4EC2-B01B-B81FCE6A745E}" presName="composite" presStyleCnt="0"/>
      <dgm:spPr/>
    </dgm:pt>
    <dgm:pt modelId="{0C169357-A52B-4A1B-8B98-0DD790AEDF1E}" type="pres">
      <dgm:prSet presAssocID="{B3E56FCB-8455-4EC2-B01B-B81FCE6A745E}" presName="FirstChild" presStyleLbl="revTx" presStyleIdx="2" presStyleCnt="6">
        <dgm:presLayoutVars>
          <dgm:chMax val="0"/>
          <dgm:chPref val="0"/>
          <dgm:bulletEnabled val="1"/>
        </dgm:presLayoutVars>
      </dgm:prSet>
      <dgm:spPr/>
      <dgm:t>
        <a:bodyPr/>
        <a:lstStyle/>
        <a:p>
          <a:endParaRPr lang="en-US"/>
        </a:p>
      </dgm:t>
    </dgm:pt>
    <dgm:pt modelId="{27F4E08C-F30E-47E4-9556-9BC899F26C87}" type="pres">
      <dgm:prSet presAssocID="{B3E56FCB-8455-4EC2-B01B-B81FCE6A745E}" presName="Parent" presStyleLbl="alignNode1" presStyleIdx="1" presStyleCnt="3">
        <dgm:presLayoutVars>
          <dgm:chMax val="3"/>
          <dgm:chPref val="3"/>
          <dgm:bulletEnabled val="1"/>
        </dgm:presLayoutVars>
      </dgm:prSet>
      <dgm:spPr/>
      <dgm:t>
        <a:bodyPr/>
        <a:lstStyle/>
        <a:p>
          <a:endParaRPr lang="en-US"/>
        </a:p>
      </dgm:t>
    </dgm:pt>
    <dgm:pt modelId="{23399F3F-DDFE-4EEE-A4D2-C7F7EE6F403C}" type="pres">
      <dgm:prSet presAssocID="{B3E56FCB-8455-4EC2-B01B-B81FCE6A745E}" presName="Accent" presStyleLbl="parChTrans1D1" presStyleIdx="1" presStyleCnt="3"/>
      <dgm:spPr/>
    </dgm:pt>
    <dgm:pt modelId="{95629683-7806-4D49-A278-0BF59BA68BC7}" type="pres">
      <dgm:prSet presAssocID="{B3E56FCB-8455-4EC2-B01B-B81FCE6A745E}" presName="Child" presStyleLbl="revTx" presStyleIdx="3" presStyleCnt="6">
        <dgm:presLayoutVars>
          <dgm:chMax val="0"/>
          <dgm:chPref val="0"/>
          <dgm:bulletEnabled val="1"/>
        </dgm:presLayoutVars>
      </dgm:prSet>
      <dgm:spPr/>
      <dgm:t>
        <a:bodyPr/>
        <a:lstStyle/>
        <a:p>
          <a:endParaRPr lang="en-US"/>
        </a:p>
      </dgm:t>
    </dgm:pt>
    <dgm:pt modelId="{45A9B104-31F0-4E6A-B7DF-A2C76F749F6F}" type="pres">
      <dgm:prSet presAssocID="{1475EF5C-315D-4A19-A81A-E471457A324D}" presName="sibTrans" presStyleCnt="0"/>
      <dgm:spPr/>
    </dgm:pt>
    <dgm:pt modelId="{1DDE1CB3-CDCE-418C-92A9-E6AD74516D9B}" type="pres">
      <dgm:prSet presAssocID="{D6D7F0CA-0F87-42C4-981B-32CB90F7C640}" presName="composite" presStyleCnt="0"/>
      <dgm:spPr/>
    </dgm:pt>
    <dgm:pt modelId="{4F73EEF7-13FE-4DF1-9FF9-45BC3C208F3E}" type="pres">
      <dgm:prSet presAssocID="{D6D7F0CA-0F87-42C4-981B-32CB90F7C640}" presName="FirstChild" presStyleLbl="revTx" presStyleIdx="4" presStyleCnt="6">
        <dgm:presLayoutVars>
          <dgm:chMax val="0"/>
          <dgm:chPref val="0"/>
          <dgm:bulletEnabled val="1"/>
        </dgm:presLayoutVars>
      </dgm:prSet>
      <dgm:spPr/>
      <dgm:t>
        <a:bodyPr/>
        <a:lstStyle/>
        <a:p>
          <a:endParaRPr lang="en-US"/>
        </a:p>
      </dgm:t>
    </dgm:pt>
    <dgm:pt modelId="{1E2B39E2-831D-49DD-9C51-6B27BC3EF8AF}" type="pres">
      <dgm:prSet presAssocID="{D6D7F0CA-0F87-42C4-981B-32CB90F7C640}" presName="Parent" presStyleLbl="alignNode1" presStyleIdx="2" presStyleCnt="3" custLinFactNeighborX="885" custLinFactNeighborY="-2041">
        <dgm:presLayoutVars>
          <dgm:chMax val="3"/>
          <dgm:chPref val="3"/>
          <dgm:bulletEnabled val="1"/>
        </dgm:presLayoutVars>
      </dgm:prSet>
      <dgm:spPr/>
      <dgm:t>
        <a:bodyPr/>
        <a:lstStyle/>
        <a:p>
          <a:endParaRPr lang="en-US"/>
        </a:p>
      </dgm:t>
    </dgm:pt>
    <dgm:pt modelId="{0F909B24-0B1F-420E-9A00-E92FD4427012}" type="pres">
      <dgm:prSet presAssocID="{D6D7F0CA-0F87-42C4-981B-32CB90F7C640}" presName="Accent" presStyleLbl="parChTrans1D1" presStyleIdx="2" presStyleCnt="3"/>
      <dgm:spPr/>
    </dgm:pt>
    <dgm:pt modelId="{7EBCC19A-6259-4905-B372-36A57F1C6EA1}" type="pres">
      <dgm:prSet presAssocID="{D6D7F0CA-0F87-42C4-981B-32CB90F7C640}" presName="Child" presStyleLbl="revTx" presStyleIdx="5" presStyleCnt="6">
        <dgm:presLayoutVars>
          <dgm:chMax val="0"/>
          <dgm:chPref val="0"/>
          <dgm:bulletEnabled val="1"/>
        </dgm:presLayoutVars>
      </dgm:prSet>
      <dgm:spPr/>
      <dgm:t>
        <a:bodyPr/>
        <a:lstStyle/>
        <a:p>
          <a:endParaRPr lang="en-US"/>
        </a:p>
      </dgm:t>
    </dgm:pt>
  </dgm:ptLst>
  <dgm:cxnLst>
    <dgm:cxn modelId="{5A58AFF5-47F7-46BC-8F6A-3B0354CC0C74}" srcId="{B3E56FCB-8455-4EC2-B01B-B81FCE6A745E}" destId="{BC396748-40D2-484B-AE91-9DC15A20D700}" srcOrd="3" destOrd="0" parTransId="{229B22D3-63D9-4E9E-A61C-D903B0943F9C}" sibTransId="{2E81C89C-7318-4233-8D7F-FB33E224B90A}"/>
    <dgm:cxn modelId="{B263509E-BA69-40C5-819D-A28CABD8EFC2}" srcId="{364ADC33-93FD-41DC-BB75-99A91ADF65B0}" destId="{D6D7F0CA-0F87-42C4-981B-32CB90F7C640}" srcOrd="2" destOrd="0" parTransId="{7049AF4F-41F0-4B66-9099-AD3A90C2B72A}" sibTransId="{642A3FBB-FAAF-4821-856D-A7CC00F2A90C}"/>
    <dgm:cxn modelId="{B5B59148-EBDD-4443-967B-0C2AE0D475BC}" type="presOf" srcId="{220468A4-6233-4373-969F-169D5E018759}" destId="{0AAA21E4-C309-487E-B4EF-1AFC149D5B89}" srcOrd="0" destOrd="0" presId="urn:microsoft.com/office/officeart/2011/layout/TabList"/>
    <dgm:cxn modelId="{D9FA611F-E0AA-4AC3-8B19-6B1B6D803958}" type="presOf" srcId="{6CFC238D-0BFB-4305-8574-C14943E18F15}" destId="{C7F3A934-1CB9-434C-ABDB-3F7681F3A74A}" srcOrd="0" destOrd="0" presId="urn:microsoft.com/office/officeart/2011/layout/TabList"/>
    <dgm:cxn modelId="{FB34185A-270B-441D-A9D6-4EF9F30ACD70}" srcId="{220468A4-6233-4373-969F-169D5E018759}" destId="{6CFC238D-0BFB-4305-8574-C14943E18F15}" srcOrd="0" destOrd="0" parTransId="{E91A1133-A2A3-4F84-BA56-BCF39C0E5B45}" sibTransId="{36521AB1-E30A-4A02-B475-7753A72AF1F0}"/>
    <dgm:cxn modelId="{DBF17A5C-FB99-40A9-AB29-41A058D1840A}" type="presOf" srcId="{BC396748-40D2-484B-AE91-9DC15A20D700}" destId="{95629683-7806-4D49-A278-0BF59BA68BC7}" srcOrd="0" destOrd="2" presId="urn:microsoft.com/office/officeart/2011/layout/TabList"/>
    <dgm:cxn modelId="{90C7EFC5-E092-4F0C-996C-02F30866B85F}" srcId="{B3E56FCB-8455-4EC2-B01B-B81FCE6A745E}" destId="{A8C2C6BA-54C7-4DC9-BBBF-DE98345CD3C9}" srcOrd="1" destOrd="0" parTransId="{0AE90AA9-185D-47BC-85A3-31551825B859}" sibTransId="{373848C5-10E7-4A3A-8331-BAEC7EF7BB3A}"/>
    <dgm:cxn modelId="{0521D27B-F6FC-4FBF-8459-E0EF5EA48A87}" type="presOf" srcId="{52EF9592-35C0-484E-89C3-9C526BD7FEBF}" destId="{95629683-7806-4D49-A278-0BF59BA68BC7}" srcOrd="0" destOrd="1" presId="urn:microsoft.com/office/officeart/2011/layout/TabList"/>
    <dgm:cxn modelId="{4E1F2D2B-ACDB-423D-9EC9-0D74B3EA6C93}" type="presOf" srcId="{A8C2C6BA-54C7-4DC9-BBBF-DE98345CD3C9}" destId="{95629683-7806-4D49-A278-0BF59BA68BC7}" srcOrd="0" destOrd="0" presId="urn:microsoft.com/office/officeart/2011/layout/TabList"/>
    <dgm:cxn modelId="{B56840E7-33DC-4471-A1A1-AFD4EF0AADA0}" srcId="{B3E56FCB-8455-4EC2-B01B-B81FCE6A745E}" destId="{52EF9592-35C0-484E-89C3-9C526BD7FEBF}" srcOrd="2" destOrd="0" parTransId="{69651833-E623-43B2-8D35-7F5EA6411ADB}" sibTransId="{F1BFF017-3BEF-449A-AB1C-4DEB5A41167F}"/>
    <dgm:cxn modelId="{BD15B32B-3943-4456-BAED-4265EA6DC6AD}" type="presOf" srcId="{D6D7F0CA-0F87-42C4-981B-32CB90F7C640}" destId="{1E2B39E2-831D-49DD-9C51-6B27BC3EF8AF}" srcOrd="0" destOrd="0" presId="urn:microsoft.com/office/officeart/2011/layout/TabList"/>
    <dgm:cxn modelId="{B2F4748D-E9E4-4383-A6BD-364C79566A96}" type="presOf" srcId="{09BB2F24-E039-43A0-AD9F-10A338385FD1}" destId="{7EBCC19A-6259-4905-B372-36A57F1C6EA1}" srcOrd="0" destOrd="0" presId="urn:microsoft.com/office/officeart/2011/layout/TabList"/>
    <dgm:cxn modelId="{91572D95-DA52-42D5-9C16-84D66C07D6F2}" type="presOf" srcId="{C950A5F8-FC7A-4532-8690-3168F86FB19C}" destId="{7EBCC19A-6259-4905-B372-36A57F1C6EA1}" srcOrd="0" destOrd="1" presId="urn:microsoft.com/office/officeart/2011/layout/TabList"/>
    <dgm:cxn modelId="{A0B1E770-9C10-41CE-AA10-1CC4E451E580}" srcId="{364ADC33-93FD-41DC-BB75-99A91ADF65B0}" destId="{B3E56FCB-8455-4EC2-B01B-B81FCE6A745E}" srcOrd="1" destOrd="0" parTransId="{F1C7DA49-E557-45B8-BBFC-20EDBD34833C}" sibTransId="{1475EF5C-315D-4A19-A81A-E471457A324D}"/>
    <dgm:cxn modelId="{66231563-ED06-4675-9F86-868B4509295D}" srcId="{D6D7F0CA-0F87-42C4-981B-32CB90F7C640}" destId="{9BC0BE2E-0B88-49E9-8EE8-2EA147E95646}" srcOrd="0" destOrd="0" parTransId="{54ABE2D0-2E5A-4A31-B234-40BC04D90C4B}" sibTransId="{13F7E18D-6333-45AD-8121-E8620E8DDFE8}"/>
    <dgm:cxn modelId="{97DAB6D2-CD80-4C0F-9D23-4D5C9D5705FE}" type="presOf" srcId="{B4D44323-6228-497A-A062-4AEC2DE4BE25}" destId="{AE3933B7-FA72-4C4A-BCAA-BAF6F67EE3F9}" srcOrd="0" destOrd="0" presId="urn:microsoft.com/office/officeart/2011/layout/TabList"/>
    <dgm:cxn modelId="{056D53B8-4E75-4A6B-AB47-00440E16D943}" srcId="{B3E56FCB-8455-4EC2-B01B-B81FCE6A745E}" destId="{5576D1E0-4AA5-4685-9E85-3B3ED1D42039}" srcOrd="0" destOrd="0" parTransId="{D340B6ED-7A00-4982-A4E1-B307DF4D00C0}" sibTransId="{E9F70C7F-03D7-4C60-B0DB-DCAD2B72947B}"/>
    <dgm:cxn modelId="{C975A1CA-5F69-4AE6-AD67-393901F1EEC3}" srcId="{D6D7F0CA-0F87-42C4-981B-32CB90F7C640}" destId="{C950A5F8-FC7A-4532-8690-3168F86FB19C}" srcOrd="2" destOrd="0" parTransId="{8CBA084C-153E-4C0A-AF1A-02A78D025A71}" sibTransId="{7605F245-937E-4A54-BB08-B609AAE42D37}"/>
    <dgm:cxn modelId="{5E95494B-BBE6-4C72-81A1-1ACC6E0FCC34}" type="presOf" srcId="{B3E56FCB-8455-4EC2-B01B-B81FCE6A745E}" destId="{27F4E08C-F30E-47E4-9556-9BC899F26C87}" srcOrd="0" destOrd="0" presId="urn:microsoft.com/office/officeart/2011/layout/TabList"/>
    <dgm:cxn modelId="{74315015-BCDC-4695-876B-DAF0714537E9}" srcId="{D6D7F0CA-0F87-42C4-981B-32CB90F7C640}" destId="{09BB2F24-E039-43A0-AD9F-10A338385FD1}" srcOrd="1" destOrd="0" parTransId="{D7C18509-F2CF-45A0-BACA-69C3DED62876}" sibTransId="{F19AA079-5F07-4DEC-98FA-988C2D4D74AD}"/>
    <dgm:cxn modelId="{444AEA95-0DDA-4481-A265-14178946D835}" type="presOf" srcId="{9BC0BE2E-0B88-49E9-8EE8-2EA147E95646}" destId="{4F73EEF7-13FE-4DF1-9FF9-45BC3C208F3E}" srcOrd="0" destOrd="0" presId="urn:microsoft.com/office/officeart/2011/layout/TabList"/>
    <dgm:cxn modelId="{54C806DC-3855-4CE6-84C2-49609FCA53A0}" type="presOf" srcId="{09333CB7-1300-4FC4-8FD9-440F0750FBF8}" destId="{AE3933B7-FA72-4C4A-BCAA-BAF6F67EE3F9}" srcOrd="0" destOrd="1" presId="urn:microsoft.com/office/officeart/2011/layout/TabList"/>
    <dgm:cxn modelId="{685208A8-482E-4DF3-A1CD-506844D4A382}" srcId="{364ADC33-93FD-41DC-BB75-99A91ADF65B0}" destId="{220468A4-6233-4373-969F-169D5E018759}" srcOrd="0" destOrd="0" parTransId="{2A42ABE8-B96C-4A06-A9D4-A6730E22DD0D}" sibTransId="{AE840BE9-AD32-4686-BCFD-91DC9B9D1944}"/>
    <dgm:cxn modelId="{EDE9EF66-C250-48DE-8CCA-D9A4E89A171A}" srcId="{220468A4-6233-4373-969F-169D5E018759}" destId="{09333CB7-1300-4FC4-8FD9-440F0750FBF8}" srcOrd="2" destOrd="0" parTransId="{1BD78B99-B9EA-4A44-BDEA-AA30B46A3B1D}" sibTransId="{C5E6447A-AA9F-4965-B002-0B5712495EFB}"/>
    <dgm:cxn modelId="{CC410807-FC19-4926-8BD2-547F01631485}" srcId="{220468A4-6233-4373-969F-169D5E018759}" destId="{B4D44323-6228-497A-A062-4AEC2DE4BE25}" srcOrd="1" destOrd="0" parTransId="{FB033247-459A-4E5F-AF44-1CCB88BAC32B}" sibTransId="{FFBE0F0E-5C35-492D-9136-0A8CC4A022E9}"/>
    <dgm:cxn modelId="{3106CF04-8F1A-4736-98C3-0114ABE9407C}" type="presOf" srcId="{5576D1E0-4AA5-4685-9E85-3B3ED1D42039}" destId="{0C169357-A52B-4A1B-8B98-0DD790AEDF1E}" srcOrd="0" destOrd="0" presId="urn:microsoft.com/office/officeart/2011/layout/TabList"/>
    <dgm:cxn modelId="{CD264F09-FC00-411A-9EA0-CD77B744C622}" type="presOf" srcId="{364ADC33-93FD-41DC-BB75-99A91ADF65B0}" destId="{B17D32AA-41CC-4F2F-806E-147B8C1900B4}" srcOrd="0" destOrd="0" presId="urn:microsoft.com/office/officeart/2011/layout/TabList"/>
    <dgm:cxn modelId="{E11F1B59-8D9B-4F02-84E1-7A72808B188F}" type="presParOf" srcId="{B17D32AA-41CC-4F2F-806E-147B8C1900B4}" destId="{21D4CF54-076A-4F5A-94CE-EC08C537C478}" srcOrd="0" destOrd="0" presId="urn:microsoft.com/office/officeart/2011/layout/TabList"/>
    <dgm:cxn modelId="{280AEF82-252D-47DE-A18E-62DB8DBC23A6}" type="presParOf" srcId="{21D4CF54-076A-4F5A-94CE-EC08C537C478}" destId="{C7F3A934-1CB9-434C-ABDB-3F7681F3A74A}" srcOrd="0" destOrd="0" presId="urn:microsoft.com/office/officeart/2011/layout/TabList"/>
    <dgm:cxn modelId="{22D7D290-A398-4002-BF4C-91F728FA275A}" type="presParOf" srcId="{21D4CF54-076A-4F5A-94CE-EC08C537C478}" destId="{0AAA21E4-C309-487E-B4EF-1AFC149D5B89}" srcOrd="1" destOrd="0" presId="urn:microsoft.com/office/officeart/2011/layout/TabList"/>
    <dgm:cxn modelId="{EA30502D-A2C6-4B42-82FD-9A3BD1320883}" type="presParOf" srcId="{21D4CF54-076A-4F5A-94CE-EC08C537C478}" destId="{32196E72-EBB5-4C57-894D-654F0FAB1500}" srcOrd="2" destOrd="0" presId="urn:microsoft.com/office/officeart/2011/layout/TabList"/>
    <dgm:cxn modelId="{18529E6A-36BA-4E0A-A28E-046AC9CABCE0}" type="presParOf" srcId="{B17D32AA-41CC-4F2F-806E-147B8C1900B4}" destId="{AE3933B7-FA72-4C4A-BCAA-BAF6F67EE3F9}" srcOrd="1" destOrd="0" presId="urn:microsoft.com/office/officeart/2011/layout/TabList"/>
    <dgm:cxn modelId="{EBAAAE52-AAAD-4AB3-ADCB-304391ED7D9E}" type="presParOf" srcId="{B17D32AA-41CC-4F2F-806E-147B8C1900B4}" destId="{99AFB66A-839B-456B-809F-CF375B984AAC}" srcOrd="2" destOrd="0" presId="urn:microsoft.com/office/officeart/2011/layout/TabList"/>
    <dgm:cxn modelId="{F522F755-F6BD-4D56-9345-D39D0FC8BDFC}" type="presParOf" srcId="{B17D32AA-41CC-4F2F-806E-147B8C1900B4}" destId="{2A89D063-69B9-4301-9E3A-1F84BB21E146}" srcOrd="3" destOrd="0" presId="urn:microsoft.com/office/officeart/2011/layout/TabList"/>
    <dgm:cxn modelId="{4A073E7E-4C4B-4F65-A6F5-5F521D739998}" type="presParOf" srcId="{2A89D063-69B9-4301-9E3A-1F84BB21E146}" destId="{0C169357-A52B-4A1B-8B98-0DD790AEDF1E}" srcOrd="0" destOrd="0" presId="urn:microsoft.com/office/officeart/2011/layout/TabList"/>
    <dgm:cxn modelId="{63D5CA10-D39D-4CCE-A1D1-5ABFC58E82F4}" type="presParOf" srcId="{2A89D063-69B9-4301-9E3A-1F84BB21E146}" destId="{27F4E08C-F30E-47E4-9556-9BC899F26C87}" srcOrd="1" destOrd="0" presId="urn:microsoft.com/office/officeart/2011/layout/TabList"/>
    <dgm:cxn modelId="{0EC133AE-7E1B-49F1-A4D1-A09E10A0FA0D}" type="presParOf" srcId="{2A89D063-69B9-4301-9E3A-1F84BB21E146}" destId="{23399F3F-DDFE-4EEE-A4D2-C7F7EE6F403C}" srcOrd="2" destOrd="0" presId="urn:microsoft.com/office/officeart/2011/layout/TabList"/>
    <dgm:cxn modelId="{3482E4BD-EB38-4291-8E57-DD3847928F58}" type="presParOf" srcId="{B17D32AA-41CC-4F2F-806E-147B8C1900B4}" destId="{95629683-7806-4D49-A278-0BF59BA68BC7}" srcOrd="4" destOrd="0" presId="urn:microsoft.com/office/officeart/2011/layout/TabList"/>
    <dgm:cxn modelId="{5E0C655D-BA53-4DC3-901D-FA37F2098573}" type="presParOf" srcId="{B17D32AA-41CC-4F2F-806E-147B8C1900B4}" destId="{45A9B104-31F0-4E6A-B7DF-A2C76F749F6F}" srcOrd="5" destOrd="0" presId="urn:microsoft.com/office/officeart/2011/layout/TabList"/>
    <dgm:cxn modelId="{EE318FA6-909B-416F-B9EE-E6472DDC5678}" type="presParOf" srcId="{B17D32AA-41CC-4F2F-806E-147B8C1900B4}" destId="{1DDE1CB3-CDCE-418C-92A9-E6AD74516D9B}" srcOrd="6" destOrd="0" presId="urn:microsoft.com/office/officeart/2011/layout/TabList"/>
    <dgm:cxn modelId="{40CD708A-49C2-4D74-A59E-25A6C95A01BA}" type="presParOf" srcId="{1DDE1CB3-CDCE-418C-92A9-E6AD74516D9B}" destId="{4F73EEF7-13FE-4DF1-9FF9-45BC3C208F3E}" srcOrd="0" destOrd="0" presId="urn:microsoft.com/office/officeart/2011/layout/TabList"/>
    <dgm:cxn modelId="{B2626B25-4B4C-4DE0-9482-6AD8E42EDDCB}" type="presParOf" srcId="{1DDE1CB3-CDCE-418C-92A9-E6AD74516D9B}" destId="{1E2B39E2-831D-49DD-9C51-6B27BC3EF8AF}" srcOrd="1" destOrd="0" presId="urn:microsoft.com/office/officeart/2011/layout/TabList"/>
    <dgm:cxn modelId="{30C73CA6-AD32-449B-AAF0-171BAB0226D9}" type="presParOf" srcId="{1DDE1CB3-CDCE-418C-92A9-E6AD74516D9B}" destId="{0F909B24-0B1F-420E-9A00-E92FD4427012}" srcOrd="2" destOrd="0" presId="urn:microsoft.com/office/officeart/2011/layout/TabList"/>
    <dgm:cxn modelId="{0D19D6BC-9E8D-4123-BBAB-7B3BB215AB9B}" type="presParOf" srcId="{B17D32AA-41CC-4F2F-806E-147B8C1900B4}" destId="{7EBCC19A-6259-4905-B372-36A57F1C6EA1}" srcOrd="7" destOrd="0" presId="urn:microsoft.com/office/officeart/2011/layout/Tab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A4B2B0-E959-4EA7-A6CE-5A98AF880856}" type="doc">
      <dgm:prSet loTypeId="urn:microsoft.com/office/officeart/2011/layout/TabList" loCatId="officeonline" qsTypeId="urn:microsoft.com/office/officeart/2005/8/quickstyle/simple1" qsCatId="simple" csTypeId="urn:microsoft.com/office/officeart/2005/8/colors/accent1_2" csCatId="accent1" phldr="1"/>
      <dgm:spPr/>
      <dgm:t>
        <a:bodyPr/>
        <a:lstStyle/>
        <a:p>
          <a:endParaRPr lang="en-US"/>
        </a:p>
      </dgm:t>
    </dgm:pt>
    <dgm:pt modelId="{E019EAA7-0D85-461A-B555-53EFC4B75FFB}">
      <dgm:prSet phldrT="[Text]" custT="1"/>
      <dgm:spPr/>
      <dgm:t>
        <a:bodyPr/>
        <a:lstStyle/>
        <a:p>
          <a:r>
            <a:rPr lang="en-US" sz="2000" b="1" u="none" dirty="0" smtClean="0"/>
            <a:t>Project Duration and Staffing</a:t>
          </a:r>
          <a:endParaRPr lang="en-US" sz="2000" b="1" u="none" dirty="0"/>
        </a:p>
      </dgm:t>
    </dgm:pt>
    <dgm:pt modelId="{28E7B1B0-0338-4351-B342-4427981B78AC}" cxnId="{FA1E9D6C-0BE0-447F-8BBD-CC71F9A98C25}" type="parTrans">
      <dgm:prSet/>
      <dgm:spPr/>
      <dgm:t>
        <a:bodyPr/>
        <a:lstStyle/>
        <a:p>
          <a:endParaRPr lang="en-US"/>
        </a:p>
      </dgm:t>
    </dgm:pt>
    <dgm:pt modelId="{50F439E0-86DF-4CDC-9544-BC642A7F6E2B}" cxnId="{FA1E9D6C-0BE0-447F-8BBD-CC71F9A98C25}" type="sibTrans">
      <dgm:prSet/>
      <dgm:spPr/>
      <dgm:t>
        <a:bodyPr/>
        <a:lstStyle/>
        <a:p>
          <a:endParaRPr lang="en-US"/>
        </a:p>
      </dgm:t>
    </dgm:pt>
    <dgm:pt modelId="{EFBE5643-3A88-4792-9B60-815D44A8A38B}" type="pres">
      <dgm:prSet presAssocID="{D8A4B2B0-E959-4EA7-A6CE-5A98AF880856}" presName="Name0" presStyleCnt="0">
        <dgm:presLayoutVars>
          <dgm:chMax/>
          <dgm:chPref val="3"/>
          <dgm:dir/>
          <dgm:animOne val="branch"/>
          <dgm:animLvl val="lvl"/>
        </dgm:presLayoutVars>
      </dgm:prSet>
      <dgm:spPr/>
      <dgm:t>
        <a:bodyPr/>
        <a:lstStyle/>
        <a:p>
          <a:endParaRPr lang="en-US"/>
        </a:p>
      </dgm:t>
    </dgm:pt>
    <dgm:pt modelId="{034DB34A-2D65-432D-93F6-52868B22169A}" type="pres">
      <dgm:prSet presAssocID="{E019EAA7-0D85-461A-B555-53EFC4B75FFB}" presName="composite" presStyleCnt="0"/>
      <dgm:spPr/>
    </dgm:pt>
    <dgm:pt modelId="{37AA6702-006F-40B0-9CB2-C9109F62B6D0}" type="pres">
      <dgm:prSet presAssocID="{E019EAA7-0D85-461A-B555-53EFC4B75FFB}" presName="FirstChild" presStyleLbl="revTx" presStyleIdx="0" presStyleCnt="1">
        <dgm:presLayoutVars>
          <dgm:chMax val="0"/>
          <dgm:chPref val="0"/>
          <dgm:bulletEnabled val="1"/>
        </dgm:presLayoutVars>
      </dgm:prSet>
      <dgm:spPr/>
      <dgm:t>
        <a:bodyPr/>
        <a:lstStyle/>
        <a:p>
          <a:endParaRPr lang="en-US"/>
        </a:p>
      </dgm:t>
    </dgm:pt>
    <dgm:pt modelId="{10D75126-74BC-4A04-9FAE-1247A2A0A927}" type="pres">
      <dgm:prSet presAssocID="{E019EAA7-0D85-461A-B555-53EFC4B75FFB}" presName="Parent" presStyleLbl="alignNode1" presStyleIdx="0" presStyleCnt="1" custScaleX="124245" custScaleY="109608" custLinFactNeighborX="3266" custLinFactNeighborY="0">
        <dgm:presLayoutVars>
          <dgm:chMax val="3"/>
          <dgm:chPref val="3"/>
          <dgm:bulletEnabled val="1"/>
        </dgm:presLayoutVars>
      </dgm:prSet>
      <dgm:spPr/>
      <dgm:t>
        <a:bodyPr/>
        <a:lstStyle/>
        <a:p>
          <a:endParaRPr lang="en-US"/>
        </a:p>
      </dgm:t>
    </dgm:pt>
    <dgm:pt modelId="{91295366-D072-474E-91D4-7C5822BB7278}" type="pres">
      <dgm:prSet presAssocID="{E019EAA7-0D85-461A-B555-53EFC4B75FFB}" presName="Accent" presStyleLbl="parChTrans1D1" presStyleIdx="0" presStyleCnt="1"/>
      <dgm:spPr/>
    </dgm:pt>
  </dgm:ptLst>
  <dgm:cxnLst>
    <dgm:cxn modelId="{C8E8C792-40CA-493A-8B19-90D4033DCDD9}" type="presOf" srcId="{D8A4B2B0-E959-4EA7-A6CE-5A98AF880856}" destId="{EFBE5643-3A88-4792-9B60-815D44A8A38B}" srcOrd="0" destOrd="0" presId="urn:microsoft.com/office/officeart/2011/layout/TabList"/>
    <dgm:cxn modelId="{FA1E9D6C-0BE0-447F-8BBD-CC71F9A98C25}" srcId="{D8A4B2B0-E959-4EA7-A6CE-5A98AF880856}" destId="{E019EAA7-0D85-461A-B555-53EFC4B75FFB}" srcOrd="0" destOrd="0" parTransId="{28E7B1B0-0338-4351-B342-4427981B78AC}" sibTransId="{50F439E0-86DF-4CDC-9544-BC642A7F6E2B}"/>
    <dgm:cxn modelId="{68538FF7-1A8D-47D2-8CF3-BB9339D9EC04}" type="presOf" srcId="{E019EAA7-0D85-461A-B555-53EFC4B75FFB}" destId="{10D75126-74BC-4A04-9FAE-1247A2A0A927}" srcOrd="0" destOrd="0" presId="urn:microsoft.com/office/officeart/2011/layout/TabList"/>
    <dgm:cxn modelId="{B2C55F00-A3C4-4EE1-A0E3-2B50295D64D4}" type="presParOf" srcId="{EFBE5643-3A88-4792-9B60-815D44A8A38B}" destId="{034DB34A-2D65-432D-93F6-52868B22169A}" srcOrd="0" destOrd="0" presId="urn:microsoft.com/office/officeart/2011/layout/TabList"/>
    <dgm:cxn modelId="{A0AD51F4-43A8-4307-88AF-87AF806EED3C}" type="presParOf" srcId="{034DB34A-2D65-432D-93F6-52868B22169A}" destId="{37AA6702-006F-40B0-9CB2-C9109F62B6D0}" srcOrd="0" destOrd="0" presId="urn:microsoft.com/office/officeart/2011/layout/TabList"/>
    <dgm:cxn modelId="{3BD846CB-1BC2-4440-BE3C-9ACCB9A047D0}" type="presParOf" srcId="{034DB34A-2D65-432D-93F6-52868B22169A}" destId="{10D75126-74BC-4A04-9FAE-1247A2A0A927}" srcOrd="1" destOrd="0" presId="urn:microsoft.com/office/officeart/2011/layout/TabList"/>
    <dgm:cxn modelId="{C7D0EA42-AFE8-43F7-A993-2D5503FF632F}" type="presParOf" srcId="{034DB34A-2D65-432D-93F6-52868B22169A}" destId="{91295366-D072-474E-91D4-7C5822BB7278}" srcOrd="2" destOrd="0" presId="urn:microsoft.com/office/officeart/2011/layout/Tab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465551-4426-43B5-B093-DB08A23963B3}" type="doc">
      <dgm:prSet loTypeId="urn:microsoft.com/office/officeart/2005/8/layout/hProcess9" loCatId="process" qsTypeId="urn:microsoft.com/office/officeart/2005/8/quickstyle/simple1" qsCatId="simple" csTypeId="urn:microsoft.com/office/officeart/2005/8/colors/accent1_2" csCatId="accent1" phldr="1"/>
      <dgm:spPr/>
    </dgm:pt>
    <dgm:pt modelId="{0B9D7B75-A6B1-4B32-805C-30B631FBE282}">
      <dgm:prSet phldrT="[Text]" custT="1"/>
      <dgm:spPr>
        <a:solidFill>
          <a:schemeClr val="accent1">
            <a:lumMod val="60000"/>
            <a:lumOff val="40000"/>
          </a:schemeClr>
        </a:solidFill>
        <a:ln>
          <a:solidFill>
            <a:schemeClr val="accent1">
              <a:lumMod val="20000"/>
              <a:lumOff val="80000"/>
            </a:schemeClr>
          </a:solidFill>
        </a:ln>
      </dgm:spPr>
      <dgm:t>
        <a:bodyPr/>
        <a:lstStyle/>
        <a:p>
          <a:r>
            <a:rPr lang="en-US" sz="2000" b="1" dirty="0" smtClean="0"/>
            <a:t>Understanding user perspectives: </a:t>
          </a:r>
        </a:p>
        <a:p>
          <a:r>
            <a:rPr lang="en-US" sz="1900" dirty="0" smtClean="0">
              <a:latin typeface="+mj-lt"/>
            </a:rPr>
            <a:t>Qualitative methods can help explain user behavior and perceptions of a system.</a:t>
          </a:r>
          <a:endParaRPr lang="en-US" sz="1900" dirty="0"/>
        </a:p>
      </dgm:t>
    </dgm:pt>
    <dgm:pt modelId="{438447B0-1E4E-407C-A689-4508B63771F9}" cxnId="{6B1F1A2F-5623-4AB0-86D5-EE259B4FCE9E}" type="parTrans">
      <dgm:prSet/>
      <dgm:spPr/>
      <dgm:t>
        <a:bodyPr/>
        <a:lstStyle/>
        <a:p>
          <a:endParaRPr lang="en-US"/>
        </a:p>
      </dgm:t>
    </dgm:pt>
    <dgm:pt modelId="{39F9B67B-CE1A-43D7-BECE-30348D2E56E3}" cxnId="{6B1F1A2F-5623-4AB0-86D5-EE259B4FCE9E}" type="sibTrans">
      <dgm:prSet/>
      <dgm:spPr/>
      <dgm:t>
        <a:bodyPr/>
        <a:lstStyle/>
        <a:p>
          <a:endParaRPr lang="en-US"/>
        </a:p>
      </dgm:t>
    </dgm:pt>
    <dgm:pt modelId="{BA5FF325-9880-49E6-B8D9-927BC9F93F3C}">
      <dgm:prSet phldrT="[Text]" custT="1"/>
      <dgm:spPr>
        <a:solidFill>
          <a:schemeClr val="accent1">
            <a:lumMod val="75000"/>
          </a:schemeClr>
        </a:solidFill>
        <a:ln>
          <a:solidFill>
            <a:schemeClr val="accent1">
              <a:lumMod val="20000"/>
              <a:lumOff val="80000"/>
            </a:schemeClr>
          </a:solidFill>
        </a:ln>
      </dgm:spPr>
      <dgm:t>
        <a:bodyPr/>
        <a:lstStyle/>
        <a:p>
          <a:r>
            <a:rPr lang="en-US" sz="2000" b="1" dirty="0" smtClean="0"/>
            <a:t>Understanding social and organizational context: </a:t>
          </a:r>
        </a:p>
        <a:p>
          <a:r>
            <a:rPr lang="en-US" sz="1800" dirty="0" smtClean="0">
              <a:latin typeface="+mj-lt"/>
            </a:rPr>
            <a:t>Qualitative methods can help understand the influence of context on system use and success.</a:t>
          </a:r>
          <a:endParaRPr lang="en-US" sz="1800" dirty="0"/>
        </a:p>
      </dgm:t>
    </dgm:pt>
    <dgm:pt modelId="{BAFCC26B-3828-4DFE-AFF2-FB7860587CF6}" cxnId="{E309F23D-B1D8-4937-A99E-93090A72C11F}" type="parTrans">
      <dgm:prSet/>
      <dgm:spPr/>
      <dgm:t>
        <a:bodyPr/>
        <a:lstStyle/>
        <a:p>
          <a:endParaRPr lang="en-US"/>
        </a:p>
      </dgm:t>
    </dgm:pt>
    <dgm:pt modelId="{3BDEF15D-A789-43CB-A809-B9A2A0F6A3AF}" cxnId="{E309F23D-B1D8-4937-A99E-93090A72C11F}" type="sibTrans">
      <dgm:prSet/>
      <dgm:spPr/>
      <dgm:t>
        <a:bodyPr/>
        <a:lstStyle/>
        <a:p>
          <a:endParaRPr lang="en-US"/>
        </a:p>
      </dgm:t>
    </dgm:pt>
    <dgm:pt modelId="{51791F99-0F3C-4446-B8AE-6FC76D6A8391}">
      <dgm:prSet phldrT="[Text]" custT="1"/>
      <dgm:spPr>
        <a:solidFill>
          <a:schemeClr val="accent1">
            <a:lumMod val="50000"/>
          </a:schemeClr>
        </a:solidFill>
        <a:ln>
          <a:solidFill>
            <a:schemeClr val="accent1">
              <a:lumMod val="20000"/>
              <a:lumOff val="80000"/>
            </a:schemeClr>
          </a:solidFill>
        </a:ln>
      </dgm:spPr>
      <dgm:t>
        <a:bodyPr/>
        <a:lstStyle/>
        <a:p>
          <a:r>
            <a:rPr lang="en-US" sz="2000" b="1" dirty="0" smtClean="0"/>
            <a:t>Providing formative evaluation: </a:t>
          </a:r>
        </a:p>
        <a:p>
          <a:r>
            <a:rPr lang="en-US" sz="1800" dirty="0" smtClean="0">
              <a:latin typeface="+mj-lt"/>
            </a:rPr>
            <a:t>Qualitative methods can help improve a program under development schedule.</a:t>
          </a:r>
          <a:endParaRPr lang="en-US" sz="1800" dirty="0"/>
        </a:p>
      </dgm:t>
    </dgm:pt>
    <dgm:pt modelId="{A3405761-30EF-40D2-AAA0-6DF356F537E5}" cxnId="{35683144-4C25-4AE2-BA5A-CDD98F48CEE5}" type="parTrans">
      <dgm:prSet/>
      <dgm:spPr/>
      <dgm:t>
        <a:bodyPr/>
        <a:lstStyle/>
        <a:p>
          <a:endParaRPr lang="en-US"/>
        </a:p>
      </dgm:t>
    </dgm:pt>
    <dgm:pt modelId="{00E63BE6-D9CC-422D-A5E4-7EC78E1E7A23}" cxnId="{35683144-4C25-4AE2-BA5A-CDD98F48CEE5}" type="sibTrans">
      <dgm:prSet/>
      <dgm:spPr/>
      <dgm:t>
        <a:bodyPr/>
        <a:lstStyle/>
        <a:p>
          <a:endParaRPr lang="en-US"/>
        </a:p>
      </dgm:t>
    </dgm:pt>
    <dgm:pt modelId="{19EF1A60-D81E-401F-ABDC-728D545997CB}" type="pres">
      <dgm:prSet presAssocID="{38465551-4426-43B5-B093-DB08A23963B3}" presName="CompostProcess" presStyleCnt="0">
        <dgm:presLayoutVars>
          <dgm:dir/>
          <dgm:resizeHandles val="exact"/>
        </dgm:presLayoutVars>
      </dgm:prSet>
      <dgm:spPr/>
    </dgm:pt>
    <dgm:pt modelId="{A47CB260-DDE2-4D10-8459-CFF70B48F479}" type="pres">
      <dgm:prSet presAssocID="{38465551-4426-43B5-B093-DB08A23963B3}" presName="arrow" presStyleLbl="bgShp" presStyleIdx="0" presStyleCnt="1"/>
      <dgm:spPr>
        <a:solidFill>
          <a:schemeClr val="accent1">
            <a:lumMod val="20000"/>
            <a:lumOff val="80000"/>
          </a:schemeClr>
        </a:solidFill>
        <a:ln>
          <a:solidFill>
            <a:schemeClr val="tx1">
              <a:lumMod val="65000"/>
              <a:lumOff val="35000"/>
            </a:schemeClr>
          </a:solidFill>
        </a:ln>
      </dgm:spPr>
    </dgm:pt>
    <dgm:pt modelId="{F6B037EE-4562-4549-8FE6-0E2537E928A1}" type="pres">
      <dgm:prSet presAssocID="{38465551-4426-43B5-B093-DB08A23963B3}" presName="linearProcess" presStyleCnt="0"/>
      <dgm:spPr/>
    </dgm:pt>
    <dgm:pt modelId="{539110E0-5C87-4B30-B462-AD7999C35B91}" type="pres">
      <dgm:prSet presAssocID="{0B9D7B75-A6B1-4B32-805C-30B631FBE282}" presName="textNode" presStyleLbl="node1" presStyleIdx="0" presStyleCnt="3">
        <dgm:presLayoutVars>
          <dgm:bulletEnabled val="1"/>
        </dgm:presLayoutVars>
      </dgm:prSet>
      <dgm:spPr/>
      <dgm:t>
        <a:bodyPr/>
        <a:lstStyle/>
        <a:p>
          <a:endParaRPr lang="en-US"/>
        </a:p>
      </dgm:t>
    </dgm:pt>
    <dgm:pt modelId="{96A5D407-C2A9-4ECD-B7AF-7E6C99AB9F4F}" type="pres">
      <dgm:prSet presAssocID="{39F9B67B-CE1A-43D7-BECE-30348D2E56E3}" presName="sibTrans" presStyleCnt="0"/>
      <dgm:spPr/>
    </dgm:pt>
    <dgm:pt modelId="{3433D2AE-24CC-4E80-B695-2A2381796BF0}" type="pres">
      <dgm:prSet presAssocID="{BA5FF325-9880-49E6-B8D9-927BC9F93F3C}" presName="textNode" presStyleLbl="node1" presStyleIdx="1" presStyleCnt="3" custScaleX="114650">
        <dgm:presLayoutVars>
          <dgm:bulletEnabled val="1"/>
        </dgm:presLayoutVars>
      </dgm:prSet>
      <dgm:spPr/>
      <dgm:t>
        <a:bodyPr/>
        <a:lstStyle/>
        <a:p>
          <a:endParaRPr lang="en-US"/>
        </a:p>
      </dgm:t>
    </dgm:pt>
    <dgm:pt modelId="{4909FA39-B408-4684-AF88-907D2958FF02}" type="pres">
      <dgm:prSet presAssocID="{3BDEF15D-A789-43CB-A809-B9A2A0F6A3AF}" presName="sibTrans" presStyleCnt="0"/>
      <dgm:spPr/>
    </dgm:pt>
    <dgm:pt modelId="{D4A82ECF-4EB8-4B65-A633-1D363960FAC5}" type="pres">
      <dgm:prSet presAssocID="{51791F99-0F3C-4446-B8AE-6FC76D6A8391}" presName="textNode" presStyleLbl="node1" presStyleIdx="2" presStyleCnt="3">
        <dgm:presLayoutVars>
          <dgm:bulletEnabled val="1"/>
        </dgm:presLayoutVars>
      </dgm:prSet>
      <dgm:spPr/>
      <dgm:t>
        <a:bodyPr/>
        <a:lstStyle/>
        <a:p>
          <a:endParaRPr lang="en-US"/>
        </a:p>
      </dgm:t>
    </dgm:pt>
  </dgm:ptLst>
  <dgm:cxnLst>
    <dgm:cxn modelId="{35683144-4C25-4AE2-BA5A-CDD98F48CEE5}" srcId="{38465551-4426-43B5-B093-DB08A23963B3}" destId="{51791F99-0F3C-4446-B8AE-6FC76D6A8391}" srcOrd="2" destOrd="0" parTransId="{A3405761-30EF-40D2-AAA0-6DF356F537E5}" sibTransId="{00E63BE6-D9CC-422D-A5E4-7EC78E1E7A23}"/>
    <dgm:cxn modelId="{25943215-A419-43AE-AD2E-ACAFA29E352F}" type="presOf" srcId="{51791F99-0F3C-4446-B8AE-6FC76D6A8391}" destId="{D4A82ECF-4EB8-4B65-A633-1D363960FAC5}" srcOrd="0" destOrd="0" presId="urn:microsoft.com/office/officeart/2005/8/layout/hProcess9"/>
    <dgm:cxn modelId="{4DE7479E-95E1-4171-8EB7-ECB36F5DF7A5}" type="presOf" srcId="{38465551-4426-43B5-B093-DB08A23963B3}" destId="{19EF1A60-D81E-401F-ABDC-728D545997CB}" srcOrd="0" destOrd="0" presId="urn:microsoft.com/office/officeart/2005/8/layout/hProcess9"/>
    <dgm:cxn modelId="{6B1F1A2F-5623-4AB0-86D5-EE259B4FCE9E}" srcId="{38465551-4426-43B5-B093-DB08A23963B3}" destId="{0B9D7B75-A6B1-4B32-805C-30B631FBE282}" srcOrd="0" destOrd="0" parTransId="{438447B0-1E4E-407C-A689-4508B63771F9}" sibTransId="{39F9B67B-CE1A-43D7-BECE-30348D2E56E3}"/>
    <dgm:cxn modelId="{E309F23D-B1D8-4937-A99E-93090A72C11F}" srcId="{38465551-4426-43B5-B093-DB08A23963B3}" destId="{BA5FF325-9880-49E6-B8D9-927BC9F93F3C}" srcOrd="1" destOrd="0" parTransId="{BAFCC26B-3828-4DFE-AFF2-FB7860587CF6}" sibTransId="{3BDEF15D-A789-43CB-A809-B9A2A0F6A3AF}"/>
    <dgm:cxn modelId="{1B092DEF-11AC-4617-9FD8-E6C13836BB9F}" type="presOf" srcId="{BA5FF325-9880-49E6-B8D9-927BC9F93F3C}" destId="{3433D2AE-24CC-4E80-B695-2A2381796BF0}" srcOrd="0" destOrd="0" presId="urn:microsoft.com/office/officeart/2005/8/layout/hProcess9"/>
    <dgm:cxn modelId="{E9ED31F3-183C-41E6-8A98-E93B1729C319}" type="presOf" srcId="{0B9D7B75-A6B1-4B32-805C-30B631FBE282}" destId="{539110E0-5C87-4B30-B462-AD7999C35B91}" srcOrd="0" destOrd="0" presId="urn:microsoft.com/office/officeart/2005/8/layout/hProcess9"/>
    <dgm:cxn modelId="{36ABCF87-AFA4-44D9-A18A-A876F0DA970C}" type="presParOf" srcId="{19EF1A60-D81E-401F-ABDC-728D545997CB}" destId="{A47CB260-DDE2-4D10-8459-CFF70B48F479}" srcOrd="0" destOrd="0" presId="urn:microsoft.com/office/officeart/2005/8/layout/hProcess9"/>
    <dgm:cxn modelId="{D38DA7EB-A388-4EE3-A961-6616092BEC74}" type="presParOf" srcId="{19EF1A60-D81E-401F-ABDC-728D545997CB}" destId="{F6B037EE-4562-4549-8FE6-0E2537E928A1}" srcOrd="1" destOrd="0" presId="urn:microsoft.com/office/officeart/2005/8/layout/hProcess9"/>
    <dgm:cxn modelId="{CAEA6C37-0E7F-4D8C-9131-6AD2FA7FD415}" type="presParOf" srcId="{F6B037EE-4562-4549-8FE6-0E2537E928A1}" destId="{539110E0-5C87-4B30-B462-AD7999C35B91}" srcOrd="0" destOrd="0" presId="urn:microsoft.com/office/officeart/2005/8/layout/hProcess9"/>
    <dgm:cxn modelId="{AF53A350-B7B4-4D05-8858-78590CB7A42D}" type="presParOf" srcId="{F6B037EE-4562-4549-8FE6-0E2537E928A1}" destId="{96A5D407-C2A9-4ECD-B7AF-7E6C99AB9F4F}" srcOrd="1" destOrd="0" presId="urn:microsoft.com/office/officeart/2005/8/layout/hProcess9"/>
    <dgm:cxn modelId="{6FBD1DEF-89A9-43EB-ADF6-EECC1455F97A}" type="presParOf" srcId="{F6B037EE-4562-4549-8FE6-0E2537E928A1}" destId="{3433D2AE-24CC-4E80-B695-2A2381796BF0}" srcOrd="2" destOrd="0" presId="urn:microsoft.com/office/officeart/2005/8/layout/hProcess9"/>
    <dgm:cxn modelId="{C5888AA4-3152-481C-92FE-EE1081A53288}" type="presParOf" srcId="{F6B037EE-4562-4549-8FE6-0E2537E928A1}" destId="{4909FA39-B408-4684-AF88-907D2958FF02}" srcOrd="3" destOrd="0" presId="urn:microsoft.com/office/officeart/2005/8/layout/hProcess9"/>
    <dgm:cxn modelId="{4BB40A59-D5B6-4E33-9178-C3A702E55616}" type="presParOf" srcId="{F6B037EE-4562-4549-8FE6-0E2537E928A1}" destId="{D4A82ECF-4EB8-4B65-A633-1D363960FAC5}" srcOrd="4" destOrd="0" presId="urn:microsoft.com/office/officeart/2005/8/layout/hProcess9"/>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534F47-8B0C-448E-9431-4D4ACF9FEEBC}" type="doc">
      <dgm:prSet loTypeId="urn:microsoft.com/office/officeart/2011/layout/InterconnectedBlockProcess" loCatId="officeonline" qsTypeId="urn:microsoft.com/office/officeart/2005/8/quickstyle/simple1" qsCatId="simple" csTypeId="urn:microsoft.com/office/officeart/2005/8/colors/accent1_2" csCatId="accent1" phldr="1"/>
      <dgm:spPr/>
      <dgm:t>
        <a:bodyPr/>
        <a:lstStyle/>
        <a:p>
          <a:endParaRPr lang="en-US"/>
        </a:p>
      </dgm:t>
    </dgm:pt>
    <dgm:pt modelId="{691FF6FF-BFE1-470A-8557-AA82FC2E9CA5}" type="pres">
      <dgm:prSet presAssocID="{7F534F47-8B0C-448E-9431-4D4ACF9FEEBC}" presName="Name0" presStyleCnt="0">
        <dgm:presLayoutVars>
          <dgm:chMax val="7"/>
          <dgm:chPref val="5"/>
          <dgm:dir/>
          <dgm:animOne val="branch"/>
          <dgm:animLvl val="lvl"/>
        </dgm:presLayoutVars>
      </dgm:prSet>
      <dgm:spPr/>
    </dgm:pt>
  </dgm:ptLst>
  <dgm:cxnLst>
    <dgm:cxn modelId="{9097932A-25BE-4165-AB90-3880162B6677}" type="presOf" srcId="{7F534F47-8B0C-448E-9431-4D4ACF9FEEBC}" destId="{691FF6FF-BFE1-470A-8557-AA82FC2E9CA5}" srcOrd="0" destOrd="0" presId="urn:microsoft.com/office/officeart/2011/layout/InterconnectedBlock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3396343" cy="1426029"/>
        <a:chOff x="0" y="0"/>
        <a:chExt cx="3396343" cy="1426029"/>
      </a:xfrm>
    </dsp:grpSpPr>
    <dsp:sp modelId="{FD801EC5-34FE-4458-9265-22EF33BA4DB7}">
      <dsp:nvSpPr>
        <dsp:cNvPr id="4" name="Right Arrow 3"/>
        <dsp:cNvSpPr/>
      </dsp:nvSpPr>
      <dsp:spPr bwMode="white">
        <a:xfrm>
          <a:off x="0" y="0"/>
          <a:ext cx="3396343" cy="1426029"/>
        </a:xfrm>
        <a:prstGeom prst="rightArrow">
          <a:avLst/>
        </a:prstGeom>
      </dsp:spPr>
      <dsp:style>
        <a:lnRef idx="2">
          <a:schemeClr val="lt1"/>
        </a:lnRef>
        <a:fillRef idx="1">
          <a:schemeClr val="accent1"/>
        </a:fillRef>
        <a:effectRef idx="0">
          <a:scrgbClr r="0" g="0" b="0"/>
        </a:effectRef>
        <a:fontRef idx="minor">
          <a:schemeClr val="lt1"/>
        </a:fontRef>
      </dsp:style>
      <dsp:txXfrm>
        <a:off x="0" y="0"/>
        <a:ext cx="3396343" cy="1426029"/>
      </dsp:txXfrm>
    </dsp:sp>
    <dsp:sp modelId="{BD22AEA5-3810-4892-B425-9FD3DED24256}">
      <dsp:nvSpPr>
        <dsp:cNvPr id="3" name="Rectangles 2"/>
        <dsp:cNvSpPr/>
      </dsp:nvSpPr>
      <dsp:spPr bwMode="white">
        <a:xfrm>
          <a:off x="271707" y="356507"/>
          <a:ext cx="2785001" cy="71301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0" tIns="182880" rIns="0" bIns="2286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smtClean="0">
              <a:solidFill>
                <a:schemeClr val="bg1"/>
              </a:solidFill>
            </a:rPr>
            <a:t>The principles of cost-benefit analysis (CBA) are simple</a:t>
          </a:r>
          <a:endParaRPr lang="en-US" sz="1800" b="1" dirty="0">
            <a:solidFill>
              <a:schemeClr val="bg1"/>
            </a:solidFill>
          </a:endParaRPr>
        </a:p>
      </dsp:txBody>
      <dsp:txXfrm>
        <a:off x="271707" y="356507"/>
        <a:ext cx="2785001" cy="7130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094133" cy="3671569"/>
        <a:chOff x="0" y="0"/>
        <a:chExt cx="8094133" cy="3671569"/>
      </a:xfrm>
    </dsp:grpSpPr>
    <dsp:sp modelId="{62D87672-F597-4E14-9D3B-E96332A2C0FD}">
      <dsp:nvSpPr>
        <dsp:cNvPr id="3" name="Rectangles 2"/>
        <dsp:cNvSpPr/>
      </dsp:nvSpPr>
      <dsp:spPr bwMode="white">
        <a:xfrm>
          <a:off x="3687066" y="0"/>
          <a:ext cx="720000" cy="1184377"/>
        </a:xfrm>
        <a:prstGeom prst="rect">
          <a:avLst/>
        </a:prstGeom>
        <a:solidFill>
          <a:schemeClr val="accent1">
            <a:lumMod val="20000"/>
            <a:lumOff val="80000"/>
          </a:schemeClr>
        </a:solidFill>
        <a:sp3d prstMaterial="dkEdge">
          <a:bevelT w="8200" h="38100"/>
        </a:sp3d>
      </dsp:spPr>
      <dsp:style>
        <a:lnRef idx="0">
          <a:schemeClr val="lt1"/>
        </a:lnRef>
        <a:fillRef idx="2">
          <a:schemeClr val="accent1"/>
        </a:fillRef>
        <a:effectRef idx="1">
          <a:scrgbClr r="0" g="0" b="0"/>
        </a:effectRef>
        <a:fontRef idx="minor">
          <a:schemeClr val="dk1"/>
        </a:fontRef>
      </dsp:style>
      <dsp:txBody>
        <a:bodyPr lIns="12700" tIns="12700" rIns="12700" bIns="12700" anchor="ctr"/>
        <a:lstStyle>
          <a:lvl1pPr algn="ctr">
            <a:defRPr sz="500"/>
          </a:lvl1pPr>
          <a:lvl2pPr marL="57150" indent="-57150" algn="ctr">
            <a:defRPr sz="300"/>
          </a:lvl2pPr>
          <a:lvl3pPr marL="114300" indent="-57150" algn="ctr">
            <a:defRPr sz="300"/>
          </a:lvl3pPr>
          <a:lvl4pPr marL="171450" indent="-57150" algn="ctr">
            <a:defRPr sz="300"/>
          </a:lvl4pPr>
          <a:lvl5pPr marL="228600" indent="-57150" algn="ctr">
            <a:defRPr sz="300"/>
          </a:lvl5pPr>
          <a:lvl6pPr marL="285750" indent="-57150" algn="ctr">
            <a:defRPr sz="300"/>
          </a:lvl6pPr>
          <a:lvl7pPr marL="342900" indent="-57150" algn="ctr">
            <a:defRPr sz="300"/>
          </a:lvl7pPr>
          <a:lvl8pPr marL="400050" indent="-57150" algn="ctr">
            <a:defRPr sz="300"/>
          </a:lvl8pPr>
          <a:lvl9pPr marL="457200" indent="-57150" algn="ctr">
            <a:defRPr sz="300"/>
          </a:lvl9pPr>
        </a:lstStyle>
        <a:p>
          <a:pPr lvl="0">
            <a:lnSpc>
              <a:spcPct val="100000"/>
            </a:lnSpc>
            <a:spcBef>
              <a:spcPct val="0"/>
            </a:spcBef>
            <a:spcAft>
              <a:spcPct val="35000"/>
            </a:spcAft>
          </a:pPr>
          <a:r>
            <a:rPr lang="en-US" b="1" dirty="0" smtClean="0"/>
            <a:t>Purpose of Feedback</a:t>
          </a:r>
          <a:r>
            <a:rPr lang="en-US" dirty="0" smtClean="0"/>
            <a:t>: </a:t>
          </a:r>
          <a:r>
            <a:rPr lang="en-US" dirty="0" smtClean="0">
              <a:latin typeface="+mj-lt"/>
            </a:rPr>
            <a:t>Feedback is essential for guiding employees, improving performance, and enhancing productivity. It helps individuals understand their strengths and weaknesses, and make </a:t>
          </a:r>
          <a:endParaRPr lang="en-US" dirty="0"/>
        </a:p>
      </dsp:txBody>
      <dsp:txXfrm>
        <a:off x="3687066" y="0"/>
        <a:ext cx="720000" cy="1184377"/>
      </dsp:txXfrm>
    </dsp:sp>
    <dsp:sp modelId="{5B0B3F3F-5357-4BF2-BBB0-EB29E1110805}">
      <dsp:nvSpPr>
        <dsp:cNvPr id="4" name="Rectangles 3"/>
        <dsp:cNvSpPr/>
      </dsp:nvSpPr>
      <dsp:spPr bwMode="white">
        <a:xfrm>
          <a:off x="3687066" y="1243596"/>
          <a:ext cx="720000" cy="1184377"/>
        </a:xfrm>
        <a:prstGeom prst="rect">
          <a:avLst/>
        </a:prstGeom>
        <a:solidFill>
          <a:schemeClr val="accent1">
            <a:lumMod val="40000"/>
            <a:lumOff val="60000"/>
          </a:schemeClr>
        </a:solidFill>
        <a:sp3d prstMaterial="dkEdge">
          <a:bevelT w="8200" h="38100"/>
        </a:sp3d>
      </dsp:spPr>
      <dsp:style>
        <a:lnRef idx="0">
          <a:schemeClr val="lt1"/>
        </a:lnRef>
        <a:fillRef idx="2">
          <a:schemeClr val="accent1"/>
        </a:fillRef>
        <a:effectRef idx="1">
          <a:scrgbClr r="0" g="0" b="0"/>
        </a:effectRef>
        <a:fontRef idx="minor">
          <a:schemeClr val="dk1"/>
        </a:fontRef>
      </dsp:style>
      <dsp:txBody>
        <a:bodyPr lIns="12700" tIns="12700" rIns="12700" bIns="12700" anchor="ctr"/>
        <a:lstStyle>
          <a:lvl1pPr algn="ctr">
            <a:defRPr sz="500"/>
          </a:lvl1pPr>
          <a:lvl2pPr marL="57150" indent="-57150" algn="ctr">
            <a:defRPr sz="300"/>
          </a:lvl2pPr>
          <a:lvl3pPr marL="114300" indent="-57150" algn="ctr">
            <a:defRPr sz="300"/>
          </a:lvl3pPr>
          <a:lvl4pPr marL="171450" indent="-57150" algn="ctr">
            <a:defRPr sz="300"/>
          </a:lvl4pPr>
          <a:lvl5pPr marL="228600" indent="-57150" algn="ctr">
            <a:defRPr sz="300"/>
          </a:lvl5pPr>
          <a:lvl6pPr marL="285750" indent="-57150" algn="ctr">
            <a:defRPr sz="300"/>
          </a:lvl6pPr>
          <a:lvl7pPr marL="342900" indent="-57150" algn="ctr">
            <a:defRPr sz="300"/>
          </a:lvl7pPr>
          <a:lvl8pPr marL="400050" indent="-57150" algn="ctr">
            <a:defRPr sz="300"/>
          </a:lvl8pPr>
          <a:lvl9pPr marL="457200" indent="-57150" algn="ctr">
            <a:defRPr sz="300"/>
          </a:lvl9pPr>
        </a:lstStyle>
        <a:p>
          <a:pPr lvl="0">
            <a:lnSpc>
              <a:spcPct val="100000"/>
            </a:lnSpc>
            <a:spcBef>
              <a:spcPct val="0"/>
            </a:spcBef>
            <a:spcAft>
              <a:spcPct val="35000"/>
            </a:spcAft>
          </a:pPr>
          <a:r>
            <a:rPr lang="en-US" b="1" dirty="0" smtClean="0"/>
            <a:t>Situations Requiring Feedback</a:t>
          </a:r>
          <a:r>
            <a:rPr lang="en-US" dirty="0" smtClean="0"/>
            <a:t>: </a:t>
          </a:r>
          <a:r>
            <a:rPr lang="en-US" dirty="0" smtClean="0">
              <a:latin typeface="+mj-lt"/>
            </a:rPr>
            <a:t>Feedback is necessary in various situations, including ongoing performance discussions, providing specific performance pointers, following up on coaching discussions, giving corrective guidance, and letting someone know the consequences of their behavior.</a:t>
          </a:r>
          <a:endParaRPr lang="en-US" dirty="0"/>
        </a:p>
      </dsp:txBody>
      <dsp:txXfrm>
        <a:off x="3687066" y="1243596"/>
        <a:ext cx="720000" cy="1184377"/>
      </dsp:txXfrm>
    </dsp:sp>
    <dsp:sp modelId="{1E8B3B38-D03D-420A-9DCB-5F461EEC63FD}">
      <dsp:nvSpPr>
        <dsp:cNvPr id="5" name="Rectangles 4"/>
        <dsp:cNvSpPr/>
      </dsp:nvSpPr>
      <dsp:spPr bwMode="white">
        <a:xfrm>
          <a:off x="3687066" y="2487192"/>
          <a:ext cx="720000" cy="1184377"/>
        </a:xfrm>
        <a:prstGeom prst="rect">
          <a:avLst/>
        </a:prstGeom>
        <a:solidFill>
          <a:schemeClr val="accent1">
            <a:lumMod val="60000"/>
            <a:lumOff val="40000"/>
          </a:schemeClr>
        </a:solidFill>
        <a:sp3d prstMaterial="dkEdge">
          <a:bevelT w="8200" h="38100"/>
        </a:sp3d>
      </dsp:spPr>
      <dsp:style>
        <a:lnRef idx="0">
          <a:schemeClr val="lt1"/>
        </a:lnRef>
        <a:fillRef idx="2">
          <a:schemeClr val="accent1"/>
        </a:fillRef>
        <a:effectRef idx="1">
          <a:scrgbClr r="0" g="0" b="0"/>
        </a:effectRef>
        <a:fontRef idx="minor">
          <a:schemeClr val="dk1"/>
        </a:fontRef>
      </dsp:style>
      <dsp:txBody>
        <a:bodyPr lIns="12700" tIns="12700" rIns="12700" bIns="12700" anchor="ctr"/>
        <a:lstStyle>
          <a:lvl1pPr algn="ctr">
            <a:defRPr sz="500"/>
          </a:lvl1pPr>
          <a:lvl2pPr marL="57150" indent="-57150" algn="ctr">
            <a:defRPr sz="300"/>
          </a:lvl2pPr>
          <a:lvl3pPr marL="114300" indent="-57150" algn="ctr">
            <a:defRPr sz="300"/>
          </a:lvl3pPr>
          <a:lvl4pPr marL="171450" indent="-57150" algn="ctr">
            <a:defRPr sz="300"/>
          </a:lvl4pPr>
          <a:lvl5pPr marL="228600" indent="-57150" algn="ctr">
            <a:defRPr sz="300"/>
          </a:lvl5pPr>
          <a:lvl6pPr marL="285750" indent="-57150" algn="ctr">
            <a:defRPr sz="300"/>
          </a:lvl6pPr>
          <a:lvl7pPr marL="342900" indent="-57150" algn="ctr">
            <a:defRPr sz="300"/>
          </a:lvl7pPr>
          <a:lvl8pPr marL="400050" indent="-57150" algn="ctr">
            <a:defRPr sz="300"/>
          </a:lvl8pPr>
          <a:lvl9pPr marL="457200" indent="-57150" algn="ctr">
            <a:defRPr sz="300"/>
          </a:lvl9pPr>
        </a:lstStyle>
        <a:p>
          <a:pPr lvl="0">
            <a:lnSpc>
              <a:spcPct val="100000"/>
            </a:lnSpc>
            <a:spcBef>
              <a:spcPct val="0"/>
            </a:spcBef>
            <a:spcAft>
              <a:spcPct val="35000"/>
            </a:spcAft>
          </a:pPr>
          <a:r>
            <a:rPr lang="en-US" b="1" dirty="0" smtClean="0"/>
            <a:t>Clues that Feedback is Needed</a:t>
          </a:r>
          <a:r>
            <a:rPr lang="en-US" dirty="0" smtClean="0"/>
            <a:t>: </a:t>
          </a:r>
          <a:r>
            <a:rPr lang="en-US" dirty="0" smtClean="0">
              <a:latin typeface="+mj-lt"/>
            </a:rPr>
            <a:t>Feedback is needed when someone asks for your opinion, unresolved problems persist, errors occur repeatedly, an employee's performance doesn't meet expectations, or a peer's work habits are disturbing.</a:t>
          </a:r>
          <a:endParaRPr lang="en-US" dirty="0"/>
        </a:p>
      </dsp:txBody>
      <dsp:txXfrm>
        <a:off x="3687066" y="2487192"/>
        <a:ext cx="720000" cy="1184377"/>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4493970" cy="2520206"/>
        <a:chOff x="0" y="0"/>
        <a:chExt cx="4493970" cy="2520206"/>
      </a:xfrm>
    </dsp:grpSpPr>
    <dsp:sp modelId="{CFB18CDB-F42E-4C64-A056-E07F5E4FA8F1}">
      <dsp:nvSpPr>
        <dsp:cNvPr id="5" name="Snip Same Side Corner Rectangle 4"/>
        <dsp:cNvSpPr/>
      </dsp:nvSpPr>
      <dsp:spPr bwMode="white">
        <a:xfrm>
          <a:off x="0" y="276367"/>
          <a:ext cx="4493970" cy="478800"/>
        </a:xfrm>
        <a:prstGeom prst="snip2SameRect">
          <a:avLst/>
        </a:prstGeom>
        <a:solidFill>
          <a:schemeClr val="accent1">
            <a:lumMod val="20000"/>
            <a:lumOff val="80000"/>
            <a:alpha val="90000"/>
          </a:schemeClr>
        </a:solidFill>
        <a:ln>
          <a:noFill/>
        </a:ln>
      </dsp:spPr>
      <dsp:style>
        <a:lnRef idx="1">
          <a:schemeClr val="accent1"/>
        </a:lnRef>
        <a:fillRef idx="1">
          <a:schemeClr val="accent1">
            <a:alpha val="90000"/>
            <a:tint val="40000"/>
          </a:schemeClr>
        </a:fillRef>
        <a:effectRef idx="0">
          <a:scrgbClr r="0" g="0" b="0"/>
        </a:effectRef>
        <a:fontRef idx="minor"/>
      </dsp:style>
      <dsp:txBody>
        <a:bodyPr lIns="348782" tIns="395731" rIns="348782" bIns="135128" anchor="t"/>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endParaRPr>
            <a:solidFill>
              <a:schemeClr val="dk1"/>
            </a:solidFill>
          </a:endParaRPr>
        </a:p>
      </dsp:txBody>
      <dsp:txXfrm>
        <a:off x="0" y="276367"/>
        <a:ext cx="4493970" cy="478800"/>
      </dsp:txXfrm>
    </dsp:sp>
    <dsp:sp modelId="{FDD4F19A-84B9-451D-A756-EFD5B5EB12BA}">
      <dsp:nvSpPr>
        <dsp:cNvPr id="4" name="Rounded Rectangle 3"/>
        <dsp:cNvSpPr/>
      </dsp:nvSpPr>
      <dsp:spPr bwMode="white">
        <a:xfrm>
          <a:off x="0" y="139844"/>
          <a:ext cx="4279971" cy="515449"/>
        </a:xfrm>
        <a:prstGeom prst="roundRect">
          <a:avLst/>
        </a:prstGeom>
        <a:sp3d prstMaterial="dkEdge">
          <a:bevelT w="8200" h="38100"/>
        </a:sp3d>
      </dsp:spPr>
      <dsp:style>
        <a:lnRef idx="0">
          <a:schemeClr val="accent1">
            <a:shade val="80000"/>
          </a:schemeClr>
        </a:lnRef>
        <a:fillRef idx="2">
          <a:schemeClr val="lt1"/>
        </a:fillRef>
        <a:effectRef idx="1">
          <a:scrgbClr r="0" g="0" b="0"/>
        </a:effectRef>
        <a:fontRef idx="minor">
          <a:schemeClr val="dk1"/>
        </a:fontRef>
      </dsp:style>
      <dsp:txBody>
        <a:bodyPr lIns="118902" tIns="0" rIns="118902" bIns="0" anchor="ctr"/>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dirty="0" smtClean="0">
              <a:solidFill>
                <a:schemeClr val="dk1"/>
              </a:solidFill>
            </a:rPr>
            <a:t>Appraisal of a project </a:t>
          </a:r>
          <a:endParaRPr lang="en-US" dirty="0">
            <a:solidFill>
              <a:schemeClr val="dk1"/>
            </a:solidFill>
          </a:endParaRPr>
        </a:p>
      </dsp:txBody>
      <dsp:txXfrm>
        <a:off x="0" y="139844"/>
        <a:ext cx="4279971" cy="515449"/>
      </dsp:txXfrm>
    </dsp:sp>
    <dsp:sp modelId="{ABB87120-35CA-49BC-A971-11DCA78C2AC9}">
      <dsp:nvSpPr>
        <dsp:cNvPr id="8" name="Snip Same Side Corner Rectangle 7"/>
        <dsp:cNvSpPr/>
      </dsp:nvSpPr>
      <dsp:spPr bwMode="white">
        <a:xfrm>
          <a:off x="0" y="1143827"/>
          <a:ext cx="4493970" cy="478800"/>
        </a:xfrm>
        <a:prstGeom prst="snip2SameRect">
          <a:avLst/>
        </a:prstGeom>
        <a:solidFill>
          <a:schemeClr val="accent1">
            <a:lumMod val="60000"/>
            <a:lumOff val="40000"/>
            <a:alpha val="90000"/>
          </a:schemeClr>
        </a:solidFill>
        <a:ln>
          <a:noFill/>
        </a:ln>
      </dsp:spPr>
      <dsp:style>
        <a:lnRef idx="1">
          <a:schemeClr val="accent1"/>
        </a:lnRef>
        <a:fillRef idx="1">
          <a:schemeClr val="accent1">
            <a:alpha val="90000"/>
            <a:tint val="40000"/>
          </a:schemeClr>
        </a:fillRef>
        <a:effectRef idx="0">
          <a:scrgbClr r="0" g="0" b="0"/>
        </a:effectRef>
        <a:fontRef idx="minor"/>
      </dsp:style>
      <dsp:txBody>
        <a:bodyPr lIns="348782" tIns="395731" rIns="348782" bIns="135128" anchor="t"/>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endParaRPr>
            <a:solidFill>
              <a:schemeClr val="dk1"/>
            </a:solidFill>
          </a:endParaRPr>
        </a:p>
      </dsp:txBody>
      <dsp:txXfrm>
        <a:off x="0" y="1143827"/>
        <a:ext cx="4493970" cy="478800"/>
      </dsp:txXfrm>
    </dsp:sp>
    <dsp:sp modelId="{9EBB37C6-D59A-4BC2-A222-ECD24B5EBCEA}">
      <dsp:nvSpPr>
        <dsp:cNvPr id="7" name="Rounded Rectangle 6"/>
        <dsp:cNvSpPr/>
      </dsp:nvSpPr>
      <dsp:spPr bwMode="white">
        <a:xfrm>
          <a:off x="0" y="863382"/>
          <a:ext cx="4279971" cy="560880"/>
        </a:xfrm>
        <a:prstGeom prst="roundRect">
          <a:avLst/>
        </a:prstGeom>
        <a:sp3d prstMaterial="dkEdge">
          <a:bevelT w="8200" h="38100"/>
        </a:sp3d>
      </dsp:spPr>
      <dsp:style>
        <a:lnRef idx="0">
          <a:schemeClr val="accent1">
            <a:shade val="80000"/>
          </a:schemeClr>
        </a:lnRef>
        <a:fillRef idx="2">
          <a:schemeClr val="lt1"/>
        </a:fillRef>
        <a:effectRef idx="1">
          <a:scrgbClr r="0" g="0" b="0"/>
        </a:effectRef>
        <a:fontRef idx="minor">
          <a:schemeClr val="dk1"/>
        </a:fontRef>
      </dsp:style>
      <dsp:txBody>
        <a:bodyPr lIns="118902" tIns="0" rIns="118902" bIns="0" anchor="ctr"/>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80000"/>
            </a:lnSpc>
            <a:spcBef>
              <a:spcPct val="0"/>
            </a:spcBef>
            <a:spcAft>
              <a:spcPts val="1100"/>
            </a:spcAft>
          </a:pPr>
          <a:r>
            <a:rPr lang="en-US" dirty="0" smtClean="0">
              <a:solidFill>
                <a:schemeClr val="dk1"/>
              </a:solidFill>
            </a:rPr>
            <a:t>Incorporates externalities into the </a:t>
          </a:r>
          <a:endParaRPr lang="en-US" dirty="0" smtClean="0">
            <a:solidFill>
              <a:schemeClr val="dk1"/>
            </a:solidFill>
          </a:endParaRPr>
        </a:p>
        <a:p>
          <a:pPr lvl="0">
            <a:lnSpc>
              <a:spcPct val="50000"/>
            </a:lnSpc>
            <a:spcBef>
              <a:spcPct val="0"/>
            </a:spcBef>
            <a:spcAft>
              <a:spcPts val="1100"/>
            </a:spcAft>
          </a:pPr>
          <a:r>
            <a:rPr lang="en-US" dirty="0" smtClean="0">
              <a:solidFill>
                <a:schemeClr val="dk1"/>
              </a:solidFill>
            </a:rPr>
            <a:t>equation </a:t>
          </a:r>
          <a:endParaRPr lang="en-US" dirty="0" smtClean="0">
            <a:solidFill>
              <a:schemeClr val="dk1"/>
            </a:solidFill>
          </a:endParaRPr>
        </a:p>
      </dsp:txBody>
      <dsp:txXfrm>
        <a:off x="0" y="863382"/>
        <a:ext cx="4279971" cy="560880"/>
      </dsp:txXfrm>
    </dsp:sp>
    <dsp:sp modelId="{0623062D-5C73-4767-9AAE-304F95750CDD}">
      <dsp:nvSpPr>
        <dsp:cNvPr id="11" name="Snip Same Side Corner Rectangle 10"/>
        <dsp:cNvSpPr/>
      </dsp:nvSpPr>
      <dsp:spPr bwMode="white">
        <a:xfrm>
          <a:off x="0" y="2023257"/>
          <a:ext cx="4493970" cy="478800"/>
        </a:xfrm>
        <a:prstGeom prst="snip2SameRect">
          <a:avLst/>
        </a:prstGeom>
        <a:solidFill>
          <a:schemeClr val="accent1">
            <a:lumMod val="75000"/>
            <a:alpha val="50000"/>
          </a:schemeClr>
        </a:solidFill>
        <a:ln>
          <a:noFill/>
        </a:ln>
      </dsp:spPr>
      <dsp:style>
        <a:lnRef idx="0">
          <a:scrgbClr r="0" g="0" b="0"/>
        </a:lnRef>
        <a:fillRef idx="0">
          <a:scrgbClr r="0" g="0" b="0"/>
        </a:fillRef>
        <a:effectRef idx="0">
          <a:scrgbClr r="0" g="0" b="0"/>
        </a:effectRef>
        <a:fontRef idx="minor">
          <a:schemeClr val="lt1"/>
        </a:fontRef>
      </dsp:style>
      <dsp:txBody>
        <a:bodyPr lIns="348782" tIns="395731" rIns="348782" bIns="135128" anchor="t"/>
        <a:lstStyle>
          <a:lvl1pPr algn="l">
            <a:defRPr sz="1900"/>
          </a:lvl1pPr>
          <a:lvl2pPr marL="171450" indent="-171450" algn="l">
            <a:defRPr sz="1900"/>
          </a:lvl2pPr>
          <a:lvl3pPr marL="342900" indent="-171450" algn="l">
            <a:defRPr sz="1900"/>
          </a:lvl3pPr>
          <a:lvl4pPr marL="514350" indent="-171450" algn="l">
            <a:defRPr sz="1900"/>
          </a:lvl4pPr>
          <a:lvl5pPr marL="685800" indent="-171450" algn="l">
            <a:defRPr sz="1900"/>
          </a:lvl5pPr>
          <a:lvl6pPr marL="857250" indent="-171450" algn="l">
            <a:defRPr sz="1900"/>
          </a:lvl6pPr>
          <a:lvl7pPr marL="1028700" indent="-171450" algn="l">
            <a:defRPr sz="1900"/>
          </a:lvl7pPr>
          <a:lvl8pPr marL="1200150" indent="-171450" algn="l">
            <a:defRPr sz="1900"/>
          </a:lvl8pPr>
          <a:lvl9pPr marL="1371600" indent="-171450" algn="l">
            <a:defRPr sz="1900"/>
          </a:lvl9pPr>
        </a:lstStyle>
        <a:p>
          <a:endParaRPr>
            <a:solidFill>
              <a:schemeClr val="dk1"/>
            </a:solidFill>
          </a:endParaRPr>
        </a:p>
      </dsp:txBody>
      <dsp:txXfrm>
        <a:off x="0" y="2023257"/>
        <a:ext cx="4493970" cy="478800"/>
      </dsp:txXfrm>
    </dsp:sp>
    <dsp:sp modelId="{5EADA611-11B1-4ABD-AE1A-0029D3E29C79}">
      <dsp:nvSpPr>
        <dsp:cNvPr id="10" name="Rounded Rectangle 9"/>
        <dsp:cNvSpPr/>
      </dsp:nvSpPr>
      <dsp:spPr bwMode="white">
        <a:xfrm>
          <a:off x="0" y="1746771"/>
          <a:ext cx="4272118" cy="560880"/>
        </a:xfrm>
        <a:prstGeom prst="roundRect">
          <a:avLst/>
        </a:prstGeom>
        <a:sp3d prstMaterial="dkEdge">
          <a:bevelT w="8200" h="38100"/>
        </a:sp3d>
      </dsp:spPr>
      <dsp:style>
        <a:lnRef idx="0">
          <a:schemeClr val="accent1">
            <a:shade val="80000"/>
          </a:schemeClr>
        </a:lnRef>
        <a:fillRef idx="2">
          <a:schemeClr val="lt1"/>
        </a:fillRef>
        <a:effectRef idx="1">
          <a:scrgbClr r="0" g="0" b="0"/>
        </a:effectRef>
        <a:fontRef idx="minor">
          <a:schemeClr val="dk1"/>
        </a:fontRef>
      </dsp:style>
      <dsp:txBody>
        <a:bodyPr lIns="118902" tIns="0" rIns="118902" bIns="0" anchor="ctr"/>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dirty="0" smtClean="0">
              <a:solidFill>
                <a:schemeClr val="dk1"/>
              </a:solidFill>
            </a:rPr>
            <a:t>Time matters</a:t>
          </a:r>
          <a:endParaRPr lang="en-US" dirty="0">
            <a:solidFill>
              <a:schemeClr val="dk1"/>
            </a:solidFill>
          </a:endParaRPr>
        </a:p>
      </dsp:txBody>
      <dsp:txXfrm>
        <a:off x="0" y="1746771"/>
        <a:ext cx="4272118" cy="560880"/>
      </dsp:txXfrm>
    </dsp:sp>
    <dsp:sp modelId="{E6FBF778-9811-4A8D-931A-59A95DB282A9}">
      <dsp:nvSpPr>
        <dsp:cNvPr id="3" name="Rectangles 2" hidden="1"/>
        <dsp:cNvSpPr/>
      </dsp:nvSpPr>
      <dsp:spPr>
        <a:xfrm>
          <a:off x="0" y="41359"/>
          <a:ext cx="213999" cy="515449"/>
        </a:xfrm>
        <a:prstGeom prst="rect">
          <a:avLst/>
        </a:prstGeom>
      </dsp:spPr>
      <dsp:txXfrm>
        <a:off x="0" y="41359"/>
        <a:ext cx="213999" cy="515449"/>
      </dsp:txXfrm>
    </dsp:sp>
    <dsp:sp modelId="{9F2FD9A4-26E8-43F7-AA62-E76ED2CE1E54}">
      <dsp:nvSpPr>
        <dsp:cNvPr id="6" name="Rectangles 5" hidden="1"/>
        <dsp:cNvSpPr/>
      </dsp:nvSpPr>
      <dsp:spPr>
        <a:xfrm>
          <a:off x="0" y="857767"/>
          <a:ext cx="213999" cy="560880"/>
        </a:xfrm>
        <a:prstGeom prst="rect">
          <a:avLst/>
        </a:prstGeom>
      </dsp:spPr>
      <dsp:txXfrm>
        <a:off x="0" y="857767"/>
        <a:ext cx="213999" cy="560880"/>
      </dsp:txXfrm>
    </dsp:sp>
    <dsp:sp modelId="{63E38A11-1067-4266-9D3B-EA787D46C39E}">
      <dsp:nvSpPr>
        <dsp:cNvPr id="9" name="Rectangles 8" hidden="1"/>
        <dsp:cNvSpPr/>
      </dsp:nvSpPr>
      <dsp:spPr>
        <a:xfrm>
          <a:off x="0" y="1719607"/>
          <a:ext cx="221852" cy="560880"/>
        </a:xfrm>
        <a:prstGeom prst="rect">
          <a:avLst/>
        </a:prstGeom>
      </dsp:spPr>
      <dsp:txXfrm>
        <a:off x="0" y="1719607"/>
        <a:ext cx="221852" cy="560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687810" cy="3631565"/>
        <a:chOff x="0" y="0"/>
        <a:chExt cx="11687810" cy="3631565"/>
      </a:xfrm>
    </dsp:grpSpPr>
    <dsp:sp modelId="{37972E60-BE7A-4B67-A10A-92AA961D7053}">
      <dsp:nvSpPr>
        <dsp:cNvPr id="3" name="Chevron 2"/>
        <dsp:cNvSpPr/>
      </dsp:nvSpPr>
      <dsp:spPr bwMode="white">
        <a:xfrm rot="5400000">
          <a:off x="-201382" y="226850"/>
          <a:ext cx="1342544" cy="939781"/>
        </a:xfrm>
        <a:prstGeom prst="chevron">
          <a:avLst/>
        </a:prstGeom>
        <a:solidFill>
          <a:schemeClr val="accent1">
            <a:lumMod val="20000"/>
            <a:lumOff val="80000"/>
          </a:schemeClr>
        </a:solidFill>
      </dsp:spPr>
      <dsp:style>
        <a:lnRef idx="1">
          <a:schemeClr val="accent1"/>
        </a:lnRef>
        <a:fillRef idx="2">
          <a:schemeClr val="accent1"/>
        </a:fillRef>
        <a:effectRef idx="1">
          <a:scrgbClr r="0" g="0" b="0"/>
        </a:effectRef>
        <a:fontRef idx="minor">
          <a:schemeClr val="dk1"/>
        </a:fontRef>
      </dsp:style>
      <dsp:txBody>
        <a:bodyPr rot="-5400000"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en-US" b="1" dirty="0" smtClean="0"/>
            <a:t>Step 1:</a:t>
          </a:r>
          <a:endParaRPr lang="en-US" b="1" dirty="0"/>
        </a:p>
      </dsp:txBody>
      <dsp:txXfrm rot="5400000">
        <a:off x="-201382" y="226850"/>
        <a:ext cx="1342544" cy="939781"/>
      </dsp:txXfrm>
    </dsp:sp>
    <dsp:sp modelId="{18BAE965-A64E-401D-9246-32DD53A09D7C}">
      <dsp:nvSpPr>
        <dsp:cNvPr id="4" name="Round Same Side Corner Rectangle 3"/>
        <dsp:cNvSpPr/>
      </dsp:nvSpPr>
      <dsp:spPr bwMode="white">
        <a:xfrm rot="5400000">
          <a:off x="5877469" y="-4912756"/>
          <a:ext cx="872654" cy="10748029"/>
        </a:xfrm>
        <a:prstGeom prst="round2SameRect">
          <a:avLst/>
        </a:prstGeom>
      </dsp:spPr>
      <dsp:style>
        <a:lnRef idx="1">
          <a:schemeClr val="accent1"/>
        </a:lnRef>
        <a:fillRef idx="1">
          <a:schemeClr val="lt1">
            <a:alpha val="90000"/>
          </a:schemeClr>
        </a:fillRef>
        <a:effectRef idx="0">
          <a:scrgbClr r="0" g="0" b="0"/>
        </a:effectRef>
        <a:fontRef idx="minor"/>
      </dsp:style>
      <dsp:txBody>
        <a:bodyPr rot="-5400000" lIns="106680" tIns="9525" rIns="9525" bIns="9525" anchor="ctr"/>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1">
            <a:lnSpc>
              <a:spcPct val="100000"/>
            </a:lnSpc>
            <a:spcBef>
              <a:spcPct val="0"/>
            </a:spcBef>
            <a:spcAft>
              <a:spcPct val="15000"/>
            </a:spcAft>
            <a:buChar char="•"/>
          </a:pPr>
          <a:r>
            <a:rPr lang="en-US" b="0" dirty="0" smtClean="0">
              <a:solidFill>
                <a:schemeClr val="dk1"/>
              </a:solidFill>
              <a:latin typeface="+mn-lt"/>
            </a:rPr>
            <a:t>Identify all of the work that needs to be done within the project. </a:t>
          </a:r>
          <a:endParaRPr lang="en-US" b="0" dirty="0">
            <a:solidFill>
              <a:schemeClr val="dk1"/>
            </a:solidFill>
            <a:latin typeface="+mn-lt"/>
          </a:endParaRPr>
        </a:p>
        <a:p>
          <a:pPr lvl="1">
            <a:lnSpc>
              <a:spcPct val="100000"/>
            </a:lnSpc>
            <a:spcBef>
              <a:spcPct val="0"/>
            </a:spcBef>
            <a:spcAft>
              <a:spcPct val="15000"/>
            </a:spcAft>
            <a:buChar char="•"/>
          </a:pPr>
          <a:r>
            <a:rPr lang="en-US" b="0" dirty="0" smtClean="0">
              <a:solidFill>
                <a:schemeClr val="dk1"/>
              </a:solidFill>
              <a:latin typeface="+mn-lt"/>
            </a:rPr>
            <a:t>Use tools such as Business Requirements Analysis, Work Breakdown Structures, Gap Analysis and Drill-Down to help you.</a:t>
          </a:r>
          <a:endParaRPr lang="en-US" b="0" dirty="0">
            <a:solidFill>
              <a:schemeClr val="dk1"/>
            </a:solidFill>
            <a:latin typeface="+mn-lt"/>
          </a:endParaRPr>
        </a:p>
      </dsp:txBody>
      <dsp:txXfrm rot="5400000">
        <a:off x="5877469" y="-4912756"/>
        <a:ext cx="872654" cy="10748029"/>
      </dsp:txXfrm>
    </dsp:sp>
    <dsp:sp modelId="{5741DF66-6321-4CE6-880E-F67C8E14F6CF}">
      <dsp:nvSpPr>
        <dsp:cNvPr id="5" name="Chevron 4"/>
        <dsp:cNvSpPr/>
      </dsp:nvSpPr>
      <dsp:spPr bwMode="white">
        <a:xfrm rot="5400000">
          <a:off x="-201382" y="1370998"/>
          <a:ext cx="1342544" cy="939781"/>
        </a:xfrm>
        <a:prstGeom prst="chevron">
          <a:avLst/>
        </a:prstGeom>
        <a:solidFill>
          <a:schemeClr val="accent1">
            <a:lumMod val="40000"/>
            <a:lumOff val="60000"/>
          </a:schemeClr>
        </a:solidFill>
      </dsp:spPr>
      <dsp:style>
        <a:lnRef idx="1">
          <a:schemeClr val="accent1"/>
        </a:lnRef>
        <a:fillRef idx="2">
          <a:schemeClr val="accent1"/>
        </a:fillRef>
        <a:effectRef idx="1">
          <a:scrgbClr r="0" g="0" b="0"/>
        </a:effectRef>
        <a:fontRef idx="minor">
          <a:schemeClr val="dk1"/>
        </a:fontRef>
      </dsp:style>
      <dsp:txBody>
        <a:bodyPr rot="-5400000"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en-US" b="1" dirty="0" smtClean="0"/>
            <a:t>Step 2:</a:t>
          </a:r>
          <a:endParaRPr lang="en-US" b="1" dirty="0"/>
        </a:p>
      </dsp:txBody>
      <dsp:txXfrm rot="5400000">
        <a:off x="-201382" y="1370998"/>
        <a:ext cx="1342544" cy="939781"/>
      </dsp:txXfrm>
    </dsp:sp>
    <dsp:sp modelId="{EF523B5C-17F5-4674-84FA-424EE4DEB38D}">
      <dsp:nvSpPr>
        <dsp:cNvPr id="6" name="Round Same Side Corner Rectangle 5"/>
        <dsp:cNvSpPr/>
      </dsp:nvSpPr>
      <dsp:spPr bwMode="white">
        <a:xfrm rot="5400000">
          <a:off x="5877469" y="-3773175"/>
          <a:ext cx="872654" cy="10748029"/>
        </a:xfrm>
        <a:prstGeom prst="round2SameRect">
          <a:avLst/>
        </a:prstGeom>
      </dsp:spPr>
      <dsp:style>
        <a:lnRef idx="1">
          <a:schemeClr val="accent1"/>
        </a:lnRef>
        <a:fillRef idx="1">
          <a:schemeClr val="lt1">
            <a:alpha val="90000"/>
          </a:schemeClr>
        </a:fillRef>
        <a:effectRef idx="0">
          <a:scrgbClr r="0" g="0" b="0"/>
        </a:effectRef>
        <a:fontRef idx="minor"/>
      </dsp:style>
      <dsp:txBody>
        <a:bodyPr rot="-5400000" lIns="106680" tIns="9525" rIns="9525" bIns="9525" anchor="ctr"/>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1">
            <a:lnSpc>
              <a:spcPct val="100000"/>
            </a:lnSpc>
            <a:spcBef>
              <a:spcPct val="0"/>
            </a:spcBef>
            <a:spcAft>
              <a:spcPct val="15000"/>
            </a:spcAft>
            <a:buChar char="•"/>
          </a:pPr>
          <a:r>
            <a:rPr lang="en-US" dirty="0" smtClean="0">
              <a:solidFill>
                <a:schemeClr val="dk1"/>
              </a:solidFill>
              <a:latin typeface="+mn-lt"/>
            </a:rPr>
            <a:t>List all of the activities you identified in the order in which they need to happen</a:t>
          </a:r>
          <a:r>
            <a:rPr lang="en-US" dirty="0" smtClean="0">
              <a:solidFill>
                <a:schemeClr val="dk1"/>
              </a:solidFill>
              <a:latin typeface="+mj-lt"/>
            </a:rPr>
            <a:t>.</a:t>
          </a:r>
          <a:endParaRPr lang="en-US" dirty="0">
            <a:solidFill>
              <a:schemeClr val="dk1"/>
            </a:solidFill>
          </a:endParaRPr>
        </a:p>
      </dsp:txBody>
      <dsp:txXfrm rot="5400000">
        <a:off x="5877469" y="-3773175"/>
        <a:ext cx="872654" cy="10748029"/>
      </dsp:txXfrm>
    </dsp:sp>
    <dsp:sp modelId="{361FBA82-96EA-4BC9-930C-CB66AE59DFFA}">
      <dsp:nvSpPr>
        <dsp:cNvPr id="7" name="Chevron 6"/>
        <dsp:cNvSpPr/>
      </dsp:nvSpPr>
      <dsp:spPr bwMode="white">
        <a:xfrm rot="5400000">
          <a:off x="-201382" y="2490402"/>
          <a:ext cx="1342544" cy="939781"/>
        </a:xfrm>
        <a:prstGeom prst="chevron">
          <a:avLst/>
        </a:prstGeom>
        <a:solidFill>
          <a:schemeClr val="accent1">
            <a:lumMod val="60000"/>
            <a:lumOff val="40000"/>
          </a:schemeClr>
        </a:solidFill>
      </dsp:spPr>
      <dsp:style>
        <a:lnRef idx="1">
          <a:schemeClr val="accent1"/>
        </a:lnRef>
        <a:fillRef idx="2">
          <a:schemeClr val="accent1"/>
        </a:fillRef>
        <a:effectRef idx="1">
          <a:scrgbClr r="0" g="0" b="0"/>
        </a:effectRef>
        <a:fontRef idx="minor">
          <a:schemeClr val="dk1"/>
        </a:fontRef>
      </dsp:style>
      <dsp:txBody>
        <a:bodyPr rot="-5400000"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en-US" b="1" dirty="0" smtClean="0"/>
            <a:t>Step 3:</a:t>
          </a:r>
          <a:endParaRPr lang="en-US" b="1" dirty="0"/>
        </a:p>
      </dsp:txBody>
      <dsp:txXfrm rot="5400000">
        <a:off x="-201382" y="2490402"/>
        <a:ext cx="1342544" cy="939781"/>
      </dsp:txXfrm>
    </dsp:sp>
    <dsp:sp modelId="{55F09DDA-F408-4DD3-86B0-202FA9730807}">
      <dsp:nvSpPr>
        <dsp:cNvPr id="8" name="Round Same Side Corner Rectangle 7"/>
        <dsp:cNvSpPr/>
      </dsp:nvSpPr>
      <dsp:spPr bwMode="white">
        <a:xfrm rot="5400000">
          <a:off x="5877469" y="-2632578"/>
          <a:ext cx="872654" cy="10748029"/>
        </a:xfrm>
        <a:prstGeom prst="round2SameRect">
          <a:avLst/>
        </a:prstGeom>
      </dsp:spPr>
      <dsp:style>
        <a:lnRef idx="1">
          <a:schemeClr val="accent1"/>
        </a:lnRef>
        <a:fillRef idx="1">
          <a:schemeClr val="lt1">
            <a:alpha val="90000"/>
          </a:schemeClr>
        </a:fillRef>
        <a:effectRef idx="0">
          <a:scrgbClr r="0" g="0" b="0"/>
        </a:effectRef>
        <a:fontRef idx="minor"/>
      </dsp:style>
      <dsp:txBody>
        <a:bodyPr rot="-5400000" lIns="106680" tIns="9525" rIns="9525" bIns="9525" anchor="ctr"/>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pPr lvl="1">
            <a:lnSpc>
              <a:spcPct val="100000"/>
            </a:lnSpc>
            <a:spcBef>
              <a:spcPct val="0"/>
            </a:spcBef>
            <a:spcAft>
              <a:spcPct val="15000"/>
            </a:spcAft>
            <a:buChar char="•"/>
          </a:pPr>
          <a:r>
            <a:rPr lang="en-US" dirty="0" smtClean="0">
              <a:solidFill>
                <a:schemeClr val="dk1"/>
              </a:solidFill>
              <a:latin typeface="+mn-lt"/>
            </a:rPr>
            <a:t>You can do the estimates yourself, brainstorm them as a group, or ask others to contribute.</a:t>
          </a:r>
          <a:endParaRPr lang="en-US" dirty="0">
            <a:solidFill>
              <a:schemeClr val="dk1"/>
            </a:solidFill>
            <a:latin typeface="+mn-lt"/>
          </a:endParaRPr>
        </a:p>
        <a:p>
          <a:pPr lvl="1">
            <a:lnSpc>
              <a:spcPct val="100000"/>
            </a:lnSpc>
            <a:spcBef>
              <a:spcPct val="0"/>
            </a:spcBef>
            <a:spcAft>
              <a:spcPct val="15000"/>
            </a:spcAft>
            <a:buChar char="•"/>
          </a:pPr>
          <a:r>
            <a:rPr lang="en-US" dirty="0" smtClean="0">
              <a:solidFill>
                <a:schemeClr val="dk1"/>
              </a:solidFill>
              <a:latin typeface="+mn-lt"/>
            </a:rPr>
            <a:t>Get help from people who will actually do the work, by involving them, they'll also take on greater ownership of the time estimates they come up with, and they'll work harder to meet them</a:t>
          </a:r>
          <a:r>
            <a:rPr lang="en-US" dirty="0" smtClean="0">
              <a:solidFill>
                <a:schemeClr val="dk1"/>
              </a:solidFill>
              <a:latin typeface="+mj-lt"/>
            </a:rPr>
            <a:t>.</a:t>
          </a:r>
          <a:endParaRPr lang="en-US" dirty="0">
            <a:solidFill>
              <a:schemeClr val="dk1"/>
            </a:solidFill>
          </a:endParaRPr>
        </a:p>
      </dsp:txBody>
      <dsp:txXfrm rot="5400000">
        <a:off x="5877469" y="-2632578"/>
        <a:ext cx="872654" cy="10748029"/>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714991" cy="1237737"/>
        <a:chOff x="0" y="0"/>
        <a:chExt cx="10714991" cy="1237737"/>
      </a:xfrm>
    </dsp:grpSpPr>
    <dsp:sp modelId="{23CBB98F-4350-4A58-A0E6-F29A02B6145E}">
      <dsp:nvSpPr>
        <dsp:cNvPr id="3" name="Chevron 2"/>
        <dsp:cNvSpPr/>
      </dsp:nvSpPr>
      <dsp:spPr bwMode="white">
        <a:xfrm rot="5400000">
          <a:off x="-185661" y="185661"/>
          <a:ext cx="1237737" cy="866416"/>
        </a:xfrm>
        <a:prstGeom prst="chevron">
          <a:avLst/>
        </a:prstGeom>
        <a:solidFill>
          <a:schemeClr val="accent1">
            <a:lumMod val="75000"/>
          </a:schemeClr>
        </a:solidFill>
      </dsp:spPr>
      <dsp:style>
        <a:lnRef idx="1">
          <a:schemeClr val="accent1"/>
        </a:lnRef>
        <a:fillRef idx="2">
          <a:schemeClr val="accent1"/>
        </a:fillRef>
        <a:effectRef idx="1">
          <a:scrgbClr r="0" g="0" b="0"/>
        </a:effectRef>
        <a:fontRef idx="minor">
          <a:schemeClr val="dk1"/>
        </a:fontRef>
      </dsp:style>
      <dsp:txBody>
        <a:bodyPr rot="-5400000" lIns="13970" tIns="13970" rIns="13970" bIns="1397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US" b="1" dirty="0" smtClean="0"/>
            <a:t>Step 4:</a:t>
          </a:r>
          <a:endParaRPr lang="en-US" b="1" dirty="0"/>
        </a:p>
      </dsp:txBody>
      <dsp:txXfrm rot="5400000">
        <a:off x="-185661" y="185661"/>
        <a:ext cx="1237737" cy="866416"/>
      </dsp:txXfrm>
    </dsp:sp>
    <dsp:sp modelId="{410252D8-7AFD-4FCA-8696-889642643731}">
      <dsp:nvSpPr>
        <dsp:cNvPr id="4" name="Round Same Side Corner Rectangle 3"/>
        <dsp:cNvSpPr/>
      </dsp:nvSpPr>
      <dsp:spPr bwMode="white">
        <a:xfrm rot="5400000">
          <a:off x="5388439" y="-4506728"/>
          <a:ext cx="804529" cy="9848575"/>
        </a:xfrm>
        <a:prstGeom prst="round2SameRect">
          <a:avLst/>
        </a:prstGeom>
      </dsp:spPr>
      <dsp:style>
        <a:lnRef idx="1">
          <a:schemeClr val="accent1"/>
        </a:lnRef>
        <a:fillRef idx="1">
          <a:schemeClr val="lt1">
            <a:alpha val="90000"/>
          </a:schemeClr>
        </a:fillRef>
        <a:effectRef idx="0">
          <a:scrgbClr r="0" g="0" b="0"/>
        </a:effectRef>
        <a:fontRef idx="minor"/>
      </dsp:style>
      <dsp:txBody>
        <a:bodyPr rot="-5400000" lIns="113792" tIns="10160" rIns="10160" bIns="1016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ct val="100000"/>
            </a:lnSpc>
            <a:spcBef>
              <a:spcPct val="0"/>
            </a:spcBef>
            <a:spcAft>
              <a:spcPct val="15000"/>
            </a:spcAft>
            <a:buChar char="•"/>
          </a:pPr>
          <a:r>
            <a:rPr lang="en-US" sz="1600" dirty="0" smtClean="0">
              <a:solidFill>
                <a:schemeClr val="dk1"/>
              </a:solidFill>
              <a:latin typeface="+mn-lt"/>
            </a:rPr>
            <a:t>Estimate the time required for each task chunk using techniques such as:</a:t>
          </a:r>
          <a:endParaRPr lang="en-US" sz="1600" dirty="0">
            <a:solidFill>
              <a:schemeClr val="dk1"/>
            </a:solidFill>
            <a:latin typeface="+mn-lt"/>
          </a:endParaRPr>
        </a:p>
        <a:p>
          <a:pPr marL="171450" lvl="1" indent="-171450">
            <a:lnSpc>
              <a:spcPct val="100000"/>
            </a:lnSpc>
            <a:spcBef>
              <a:spcPct val="0"/>
            </a:spcBef>
            <a:spcAft>
              <a:spcPct val="15000"/>
            </a:spcAft>
            <a:buChar char="•"/>
          </a:pPr>
          <a:r>
            <a:rPr lang="en-US" sz="1600" dirty="0" smtClean="0">
              <a:solidFill>
                <a:schemeClr val="dk1"/>
              </a:solidFill>
              <a:latin typeface="+mn-lt"/>
            </a:rPr>
            <a:t>Three-point estimation ,Analogous estimation, Parametric estimation</a:t>
          </a:r>
          <a:endParaRPr>
            <a:solidFill>
              <a:schemeClr val="dk1"/>
            </a:solidFill>
          </a:endParaRPr>
        </a:p>
      </dsp:txBody>
      <dsp:txXfrm rot="5400000">
        <a:off x="5388439" y="-4506728"/>
        <a:ext cx="804529" cy="9848575"/>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939244" cy="3741489"/>
        <a:chOff x="0" y="0"/>
        <a:chExt cx="10939244" cy="3741489"/>
      </a:xfrm>
    </dsp:grpSpPr>
    <dsp:sp modelId="{32196E72-EBB5-4C57-894D-654F0FAB1500}">
      <dsp:nvSpPr>
        <dsp:cNvPr id="5" name="Straight Connector 4"/>
        <dsp:cNvSpPr/>
      </dsp:nvSpPr>
      <dsp:spPr bwMode="white">
        <a:xfrm>
          <a:off x="0" y="411112"/>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411112"/>
        <a:ext cx="10939244" cy="0"/>
      </dsp:txXfrm>
    </dsp:sp>
    <dsp:sp modelId="{23399F3F-DDFE-4EEE-A4D2-C7F7EE6F403C}">
      <dsp:nvSpPr>
        <dsp:cNvPr id="9" name="Straight Connector 8"/>
        <dsp:cNvSpPr/>
      </dsp:nvSpPr>
      <dsp:spPr bwMode="white">
        <a:xfrm>
          <a:off x="0" y="1665127"/>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1665127"/>
        <a:ext cx="10939244" cy="0"/>
      </dsp:txXfrm>
    </dsp:sp>
    <dsp:sp modelId="{0F909B24-0B1F-420E-9A00-E92FD4427012}">
      <dsp:nvSpPr>
        <dsp:cNvPr id="13" name="Straight Connector 12"/>
        <dsp:cNvSpPr/>
      </dsp:nvSpPr>
      <dsp:spPr bwMode="white">
        <a:xfrm>
          <a:off x="0" y="2919142"/>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2919142"/>
        <a:ext cx="10939244" cy="0"/>
      </dsp:txXfrm>
    </dsp:sp>
    <dsp:sp modelId="{C7F3A934-1CB9-434C-ABDB-3F7681F3A74A}">
      <dsp:nvSpPr>
        <dsp:cNvPr id="3" name="Rectangles 2"/>
        <dsp:cNvSpPr/>
      </dsp:nvSpPr>
      <dsp:spPr bwMode="white">
        <a:xfrm>
          <a:off x="2844203" y="0"/>
          <a:ext cx="8095041" cy="41111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0"/>
        <a:ext cx="8095041" cy="411112"/>
      </dsp:txXfrm>
    </dsp:sp>
    <dsp:sp modelId="{0AAA21E4-C309-487E-B4EF-1AFC149D5B89}">
      <dsp:nvSpPr>
        <dsp:cNvPr id="4" name="Round Same Side Corner Rectangle 3"/>
        <dsp:cNvSpPr/>
      </dsp:nvSpPr>
      <dsp:spPr bwMode="white">
        <a:xfrm>
          <a:off x="0" y="0"/>
          <a:ext cx="2844203" cy="411112"/>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b="1" u="none" dirty="0" smtClean="0"/>
            <a:t>Cost Estimation Criteria</a:t>
          </a:r>
          <a:endParaRPr lang="en-US" b="1" u="none" dirty="0"/>
        </a:p>
      </dsp:txBody>
      <dsp:txXfrm>
        <a:off x="0" y="0"/>
        <a:ext cx="2844203" cy="411112"/>
      </dsp:txXfrm>
    </dsp:sp>
    <dsp:sp modelId="{AE3933B7-FA72-4C4A-BCAA-BAF6F67EE3F9}">
      <dsp:nvSpPr>
        <dsp:cNvPr id="6" name="Rectangles 5"/>
        <dsp:cNvSpPr/>
      </dsp:nvSpPr>
      <dsp:spPr bwMode="white">
        <a:xfrm>
          <a:off x="0" y="411112"/>
          <a:ext cx="10939244" cy="82234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Should be based on a breakdown of logical parts for estimating</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Estimates should include implementation and testing of interfaces to other components</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Demonstrates an understanding that being assisted by other resources or people could escalate the costs</a:t>
          </a:r>
          <a:endParaRPr lang="en-US" dirty="0">
            <a:solidFill>
              <a:schemeClr val="tx1"/>
            </a:solidFill>
          </a:endParaRPr>
        </a:p>
      </dsp:txBody>
      <dsp:txXfrm>
        <a:off x="0" y="411112"/>
        <a:ext cx="10939244" cy="822347"/>
      </dsp:txXfrm>
    </dsp:sp>
    <dsp:sp modelId="{0C169357-A52B-4A1B-8B98-0DD790AEDF1E}">
      <dsp:nvSpPr>
        <dsp:cNvPr id="7" name="Rectangles 6"/>
        <dsp:cNvSpPr/>
      </dsp:nvSpPr>
      <dsp:spPr bwMode="white">
        <a:xfrm>
          <a:off x="2844203" y="1254015"/>
          <a:ext cx="8095041" cy="41111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1254015"/>
        <a:ext cx="8095041" cy="411112"/>
      </dsp:txXfrm>
    </dsp:sp>
    <dsp:sp modelId="{27F4E08C-F30E-47E4-9556-9BC899F26C87}">
      <dsp:nvSpPr>
        <dsp:cNvPr id="8" name="Round Same Side Corner Rectangle 7"/>
        <dsp:cNvSpPr/>
      </dsp:nvSpPr>
      <dsp:spPr bwMode="white">
        <a:xfrm>
          <a:off x="0" y="1254015"/>
          <a:ext cx="2844203" cy="411112"/>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b="1" u="none" dirty="0" smtClean="0"/>
            <a:t>Estimation Questions</a:t>
          </a:r>
          <a:endParaRPr lang="en-US" b="1" u="none" dirty="0"/>
        </a:p>
      </dsp:txBody>
      <dsp:txXfrm>
        <a:off x="0" y="1254015"/>
        <a:ext cx="2844203" cy="411112"/>
      </dsp:txXfrm>
    </dsp:sp>
    <dsp:sp modelId="{95629683-7806-4D49-A278-0BF59BA68BC7}">
      <dsp:nvSpPr>
        <dsp:cNvPr id="10" name="Rectangles 9"/>
        <dsp:cNvSpPr/>
      </dsp:nvSpPr>
      <dsp:spPr bwMode="white">
        <a:xfrm>
          <a:off x="0" y="1665127"/>
          <a:ext cx="10939244" cy="82234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How much effort is needed to finish the work?</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How much calendar time is needed to complete each activity?</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What is the total cost of each activity?</a:t>
          </a:r>
          <a:endParaRPr lang="en-US" dirty="0">
            <a:solidFill>
              <a:schemeClr val="tx1"/>
            </a:solidFill>
          </a:endParaRPr>
        </a:p>
      </dsp:txBody>
      <dsp:txXfrm>
        <a:off x="0" y="1665127"/>
        <a:ext cx="10939244" cy="822347"/>
      </dsp:txXfrm>
    </dsp:sp>
    <dsp:sp modelId="{4F73EEF7-13FE-4DF1-9FF9-45BC3C208F3E}">
      <dsp:nvSpPr>
        <dsp:cNvPr id="11" name="Rectangles 10"/>
        <dsp:cNvSpPr/>
      </dsp:nvSpPr>
      <dsp:spPr bwMode="white">
        <a:xfrm>
          <a:off x="2844203" y="2508030"/>
          <a:ext cx="8095041" cy="411112"/>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2508030"/>
        <a:ext cx="8095041" cy="411112"/>
      </dsp:txXfrm>
    </dsp:sp>
    <dsp:sp modelId="{1E2B39E2-831D-49DD-9C51-6B27BC3EF8AF}">
      <dsp:nvSpPr>
        <dsp:cNvPr id="12" name="Round Same Side Corner Rectangle 11"/>
        <dsp:cNvSpPr/>
      </dsp:nvSpPr>
      <dsp:spPr bwMode="white">
        <a:xfrm>
          <a:off x="0" y="2508030"/>
          <a:ext cx="2844203" cy="411112"/>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b="1" u="none" dirty="0" smtClean="0"/>
            <a:t>Project Cost Estimation</a:t>
          </a:r>
          <a:endParaRPr lang="en-US" b="1" u="none" dirty="0"/>
        </a:p>
      </dsp:txBody>
      <dsp:txXfrm>
        <a:off x="0" y="2508030"/>
        <a:ext cx="2844203" cy="411112"/>
      </dsp:txXfrm>
    </dsp:sp>
    <dsp:sp modelId="{7EBCC19A-6259-4905-B372-36A57F1C6EA1}">
      <dsp:nvSpPr>
        <dsp:cNvPr id="14" name="Rectangles 13"/>
        <dsp:cNvSpPr/>
      </dsp:nvSpPr>
      <dsp:spPr bwMode="white">
        <a:xfrm>
          <a:off x="0" y="2919142"/>
          <a:ext cx="10939244" cy="822347"/>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Project cost estimation and scheduling are often carried out together</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Effort costs are the primary cost component, including salaries, overheads, and benefits</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Other costs include hardware, software, travel, and training</a:t>
          </a:r>
          <a:endParaRPr lang="en-US" dirty="0">
            <a:solidFill>
              <a:schemeClr val="tx1"/>
            </a:solidFill>
          </a:endParaRPr>
        </a:p>
      </dsp:txBody>
      <dsp:txXfrm>
        <a:off x="0" y="2919142"/>
        <a:ext cx="10939244" cy="822347"/>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939244" cy="3747975"/>
        <a:chOff x="0" y="0"/>
        <a:chExt cx="10939244" cy="3747975"/>
      </a:xfrm>
    </dsp:grpSpPr>
    <dsp:sp modelId="{32196E72-EBB5-4C57-894D-654F0FAB1500}">
      <dsp:nvSpPr>
        <dsp:cNvPr id="5" name="Straight Connector 4"/>
        <dsp:cNvSpPr/>
      </dsp:nvSpPr>
      <dsp:spPr bwMode="white">
        <a:xfrm>
          <a:off x="0" y="411825"/>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411825"/>
        <a:ext cx="10939244" cy="0"/>
      </dsp:txXfrm>
    </dsp:sp>
    <dsp:sp modelId="{23399F3F-DDFE-4EEE-A4D2-C7F7EE6F403C}">
      <dsp:nvSpPr>
        <dsp:cNvPr id="9" name="Straight Connector 8"/>
        <dsp:cNvSpPr/>
      </dsp:nvSpPr>
      <dsp:spPr bwMode="white">
        <a:xfrm>
          <a:off x="0" y="1668013"/>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1668013"/>
        <a:ext cx="10939244" cy="0"/>
      </dsp:txXfrm>
    </dsp:sp>
    <dsp:sp modelId="{0F909B24-0B1F-420E-9A00-E92FD4427012}">
      <dsp:nvSpPr>
        <dsp:cNvPr id="13" name="Straight Connector 12"/>
        <dsp:cNvSpPr/>
      </dsp:nvSpPr>
      <dsp:spPr bwMode="white">
        <a:xfrm>
          <a:off x="0" y="2924202"/>
          <a:ext cx="10939244" cy="0"/>
        </a:xfrm>
        <a:prstGeom prst="line">
          <a:avLst/>
        </a:prstGeom>
      </dsp:spPr>
      <dsp:style>
        <a:lnRef idx="2">
          <a:schemeClr val="accent1">
            <a:shade val="60000"/>
          </a:schemeClr>
        </a:lnRef>
        <a:fillRef idx="0">
          <a:schemeClr val="accent1"/>
        </a:fillRef>
        <a:effectRef idx="0">
          <a:scrgbClr r="0" g="0" b="0"/>
        </a:effectRef>
        <a:fontRef idx="minor"/>
      </dsp:style>
      <dsp:txXfrm>
        <a:off x="0" y="2924202"/>
        <a:ext cx="10939244" cy="0"/>
      </dsp:txXfrm>
    </dsp:sp>
    <dsp:sp modelId="{C7F3A934-1CB9-434C-ABDB-3F7681F3A74A}">
      <dsp:nvSpPr>
        <dsp:cNvPr id="3" name="Rectangles 2"/>
        <dsp:cNvSpPr/>
      </dsp:nvSpPr>
      <dsp:spPr bwMode="white">
        <a:xfrm>
          <a:off x="2844203" y="0"/>
          <a:ext cx="8095041" cy="41182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0"/>
        <a:ext cx="8095041" cy="411825"/>
      </dsp:txXfrm>
    </dsp:sp>
    <dsp:sp modelId="{0AAA21E4-C309-487E-B4EF-1AFC149D5B89}">
      <dsp:nvSpPr>
        <dsp:cNvPr id="4" name="Round Same Side Corner Rectangle 3"/>
        <dsp:cNvSpPr/>
      </dsp:nvSpPr>
      <dsp:spPr bwMode="white">
        <a:xfrm>
          <a:off x="0" y="0"/>
          <a:ext cx="2844203" cy="411825"/>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b="1" u="none" dirty="0" smtClean="0"/>
            <a:t>Productivity Estimation</a:t>
          </a:r>
          <a:endParaRPr lang="en-US" b="1" u="none" dirty="0"/>
        </a:p>
      </dsp:txBody>
      <dsp:txXfrm>
        <a:off x="0" y="0"/>
        <a:ext cx="2844203" cy="411825"/>
      </dsp:txXfrm>
    </dsp:sp>
    <dsp:sp modelId="{AE3933B7-FA72-4C4A-BCAA-BAF6F67EE3F9}">
      <dsp:nvSpPr>
        <dsp:cNvPr id="6" name="Rectangles 5"/>
        <dsp:cNvSpPr/>
      </dsp:nvSpPr>
      <dsp:spPr bwMode="white">
        <a:xfrm>
          <a:off x="0" y="411825"/>
          <a:ext cx="10939244" cy="82377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Productivity estimates are necessary for project planning and investment decisions.</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 Size-related metrics (e.g. lines of code) and function-related metrics (e.g. function points) are used to estimate productivity.</a:t>
          </a:r>
          <a:endParaRPr lang="en-US" dirty="0">
            <a:solidFill>
              <a:schemeClr val="tx1"/>
            </a:solidFill>
          </a:endParaRPr>
        </a:p>
      </dsp:txBody>
      <dsp:txXfrm>
        <a:off x="0" y="411825"/>
        <a:ext cx="10939244" cy="823773"/>
      </dsp:txXfrm>
    </dsp:sp>
    <dsp:sp modelId="{0C169357-A52B-4A1B-8B98-0DD790AEDF1E}">
      <dsp:nvSpPr>
        <dsp:cNvPr id="7" name="Rectangles 6"/>
        <dsp:cNvSpPr/>
      </dsp:nvSpPr>
      <dsp:spPr bwMode="white">
        <a:xfrm>
          <a:off x="2844203" y="1256189"/>
          <a:ext cx="8095041" cy="41182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1256189"/>
        <a:ext cx="8095041" cy="411825"/>
      </dsp:txXfrm>
    </dsp:sp>
    <dsp:sp modelId="{27F4E08C-F30E-47E4-9556-9BC899F26C87}">
      <dsp:nvSpPr>
        <dsp:cNvPr id="8" name="Round Same Side Corner Rectangle 7"/>
        <dsp:cNvSpPr/>
      </dsp:nvSpPr>
      <dsp:spPr bwMode="white">
        <a:xfrm>
          <a:off x="0" y="1256189"/>
          <a:ext cx="2844203" cy="411825"/>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b="1" u="none" dirty="0" smtClean="0"/>
            <a:t>Estimation Techniques</a:t>
          </a:r>
          <a:endParaRPr lang="en-US" b="1" u="none" dirty="0"/>
        </a:p>
      </dsp:txBody>
      <dsp:txXfrm>
        <a:off x="0" y="1256189"/>
        <a:ext cx="2844203" cy="411825"/>
      </dsp:txXfrm>
    </dsp:sp>
    <dsp:sp modelId="{95629683-7806-4D49-A278-0BF59BA68BC7}">
      <dsp:nvSpPr>
        <dsp:cNvPr id="10" name="Rectangles 9"/>
        <dsp:cNvSpPr/>
      </dsp:nvSpPr>
      <dsp:spPr bwMode="white">
        <a:xfrm>
          <a:off x="0" y="1668013"/>
          <a:ext cx="10939244" cy="82377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Top-down approach: starts at the system level, considering overall functionality and system-level activities.</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Bottom-up approach: starts at the component level, estimating effort required for each component.</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Each approach has its strengths and weaknesses</a:t>
          </a:r>
          <a:endParaRPr lang="en-US" dirty="0">
            <a:solidFill>
              <a:schemeClr val="tx1"/>
            </a:solidFill>
          </a:endParaRPr>
        </a:p>
      </dsp:txBody>
      <dsp:txXfrm>
        <a:off x="0" y="1668013"/>
        <a:ext cx="10939244" cy="823773"/>
      </dsp:txXfrm>
    </dsp:sp>
    <dsp:sp modelId="{4F73EEF7-13FE-4DF1-9FF9-45BC3C208F3E}">
      <dsp:nvSpPr>
        <dsp:cNvPr id="11" name="Rectangles 10"/>
        <dsp:cNvSpPr/>
      </dsp:nvSpPr>
      <dsp:spPr bwMode="white">
        <a:xfrm>
          <a:off x="2844203" y="2512377"/>
          <a:ext cx="8095041" cy="41182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40005" tIns="40005" rIns="40005" bIns="40005" anchor="b"/>
        <a:lstStyle>
          <a:lvl1pPr algn="l">
            <a:defRPr sz="21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0">
            <a:lnSpc>
              <a:spcPct val="100000"/>
            </a:lnSpc>
            <a:spcBef>
              <a:spcPct val="0"/>
            </a:spcBef>
            <a:spcAft>
              <a:spcPct val="35000"/>
            </a:spcAft>
          </a:pPr>
          <a:endParaRPr lang="en-US" dirty="0">
            <a:solidFill>
              <a:schemeClr val="tx1"/>
            </a:solidFill>
          </a:endParaRPr>
        </a:p>
      </dsp:txBody>
      <dsp:txXfrm>
        <a:off x="2844203" y="2512377"/>
        <a:ext cx="8095041" cy="411825"/>
      </dsp:txXfrm>
    </dsp:sp>
    <dsp:sp modelId="{1E2B39E2-831D-49DD-9C51-6B27BC3EF8AF}">
      <dsp:nvSpPr>
        <dsp:cNvPr id="12" name="Round Same Side Corner Rectangle 11"/>
        <dsp:cNvSpPr/>
      </dsp:nvSpPr>
      <dsp:spPr bwMode="white">
        <a:xfrm>
          <a:off x="25171" y="2503972"/>
          <a:ext cx="2844203" cy="411825"/>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gn="l">
            <a:lnSpc>
              <a:spcPct val="100000"/>
            </a:lnSpc>
            <a:spcBef>
              <a:spcPct val="0"/>
            </a:spcBef>
            <a:spcAft>
              <a:spcPct val="35000"/>
            </a:spcAft>
          </a:pPr>
          <a:r>
            <a:rPr lang="en-US" sz="2000" b="1" u="none" dirty="0" smtClean="0"/>
            <a:t>Pricing to Win</a:t>
          </a:r>
          <a:endParaRPr lang="en-US" sz="2000" b="1" u="none" dirty="0"/>
        </a:p>
      </dsp:txBody>
      <dsp:txXfrm>
        <a:off x="25171" y="2503972"/>
        <a:ext cx="2844203" cy="411825"/>
      </dsp:txXfrm>
    </dsp:sp>
    <dsp:sp modelId="{7EBCC19A-6259-4905-B372-36A57F1C6EA1}">
      <dsp:nvSpPr>
        <dsp:cNvPr id="14" name="Rectangles 13"/>
        <dsp:cNvSpPr/>
      </dsp:nvSpPr>
      <dsp:spPr bwMode="white">
        <a:xfrm>
          <a:off x="0" y="2924202"/>
          <a:ext cx="10939244" cy="82377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t"/>
        <a:lstStyle>
          <a:lvl1pPr algn="l">
            <a:defRPr sz="19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smtClean="0">
              <a:solidFill>
                <a:schemeClr val="tx1"/>
              </a:solidFill>
            </a:rPr>
            <a:t>A commonly used strategy when there is limited information available.</a:t>
          </a:r>
          <a:endParaRPr lang="en-US" dirty="0">
            <a:solidFill>
              <a:schemeClr val="tx1"/>
            </a:solidFill>
          </a:endParaRPr>
        </a:p>
        <a:p>
          <a:pPr lvl="1">
            <a:lnSpc>
              <a:spcPct val="100000"/>
            </a:lnSpc>
            <a:spcBef>
              <a:spcPct val="0"/>
            </a:spcBef>
            <a:spcAft>
              <a:spcPct val="15000"/>
            </a:spcAft>
            <a:buChar char="•"/>
          </a:pPr>
          <a:r>
            <a:rPr lang="en-US" dirty="0" smtClean="0">
              <a:solidFill>
                <a:schemeClr val="tx1"/>
              </a:solidFill>
            </a:rPr>
            <a:t>Involves agreeing on a project cost and then negotiating the detailed project specification</a:t>
          </a:r>
          <a:endParaRPr lang="en-US" dirty="0">
            <a:solidFill>
              <a:schemeClr val="tx1"/>
            </a:solidFill>
          </a:endParaRPr>
        </a:p>
      </dsp:txBody>
      <dsp:txXfrm>
        <a:off x="0" y="2924202"/>
        <a:ext cx="10939244" cy="823773"/>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679185" cy="1149292"/>
        <a:chOff x="0" y="0"/>
        <a:chExt cx="10679185" cy="1149292"/>
      </a:xfrm>
    </dsp:grpSpPr>
    <dsp:sp modelId="{91295366-D072-474E-91D4-7C5822BB7278}">
      <dsp:nvSpPr>
        <dsp:cNvPr id="5" name="Straight Connector 4"/>
        <dsp:cNvSpPr/>
      </dsp:nvSpPr>
      <dsp:spPr bwMode="white">
        <a:xfrm>
          <a:off x="0" y="766176"/>
          <a:ext cx="10679185" cy="0"/>
        </a:xfrm>
        <a:prstGeom prst="line">
          <a:avLst/>
        </a:prstGeom>
      </dsp:spPr>
      <dsp:style>
        <a:lnRef idx="2">
          <a:schemeClr val="accent1">
            <a:shade val="60000"/>
          </a:schemeClr>
        </a:lnRef>
        <a:fillRef idx="0">
          <a:schemeClr val="accent1"/>
        </a:fillRef>
        <a:effectRef idx="0">
          <a:scrgbClr r="0" g="0" b="0"/>
        </a:effectRef>
        <a:fontRef idx="minor"/>
      </dsp:style>
      <dsp:txXfrm>
        <a:off x="0" y="766176"/>
        <a:ext cx="10679185" cy="0"/>
      </dsp:txXfrm>
    </dsp:sp>
    <dsp:sp modelId="{37AA6702-006F-40B0-9CB2-C9109F62B6D0}">
      <dsp:nvSpPr>
        <dsp:cNvPr id="3" name="Rectangles 2"/>
        <dsp:cNvSpPr/>
      </dsp:nvSpPr>
      <dsp:spPr bwMode="white">
        <a:xfrm>
          <a:off x="2776588" y="383116"/>
          <a:ext cx="7902597" cy="383059"/>
        </a:xfrm>
        <a:prstGeom prst="rect">
          <a:avLst/>
        </a:prstGeom>
      </dsp:spPr>
      <dsp:style>
        <a:lnRef idx="0">
          <a:schemeClr val="dk1">
            <a:alpha val="0"/>
          </a:schemeClr>
        </a:lnRef>
        <a:fillRef idx="0">
          <a:schemeClr val="lt1">
            <a:alpha val="0"/>
          </a:schemeClr>
        </a:fillRef>
        <a:effectRef idx="0">
          <a:scrgbClr r="0" g="0" b="0"/>
        </a:effectRef>
        <a:fontRef idx="minor"/>
      </dsp:style>
      <dsp:txBody>
        <a:bodyPr lIns="36195" tIns="36195" rIns="36195" bIns="36195" anchor="b"/>
        <a:lstStyle>
          <a:lvl1pPr algn="l">
            <a:defRPr sz="19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tx1"/>
            </a:solidFill>
          </a:endParaRPr>
        </a:p>
      </dsp:txBody>
      <dsp:txXfrm>
        <a:off x="2776588" y="383116"/>
        <a:ext cx="7902597" cy="383059"/>
      </dsp:txXfrm>
    </dsp:sp>
    <dsp:sp modelId="{10D75126-74BC-4A04-9FAE-1247A2A0A927}">
      <dsp:nvSpPr>
        <dsp:cNvPr id="4" name="Round Same Side Corner Rectangle 3"/>
        <dsp:cNvSpPr/>
      </dsp:nvSpPr>
      <dsp:spPr bwMode="white">
        <a:xfrm>
          <a:off x="72988" y="383116"/>
          <a:ext cx="2776588" cy="383059"/>
        </a:xfrm>
        <a:prstGeom prst="round2SameRect">
          <a:avLst>
            <a:gd name="adj1" fmla="val 16670"/>
            <a:gd name="adj2" fmla="val 0"/>
          </a:avLst>
        </a:prstGeom>
      </dsp:spPr>
      <dsp:style>
        <a:lnRef idx="2">
          <a:schemeClr val="accent1"/>
        </a:lnRef>
        <a:fillRef idx="1">
          <a:schemeClr val="accent1"/>
        </a:fillRef>
        <a:effectRef idx="0">
          <a:scrgbClr r="0" g="0" b="0"/>
        </a:effectRef>
        <a:fontRef idx="minor">
          <a:schemeClr val="lt1"/>
        </a:fontRef>
      </dsp:style>
      <dsp:txBody>
        <a:bodyPr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u="none" dirty="0" smtClean="0"/>
            <a:t>Project Duration and Staffing</a:t>
          </a:r>
          <a:endParaRPr lang="en-US" sz="2000" b="1" u="none" dirty="0"/>
        </a:p>
      </dsp:txBody>
      <dsp:txXfrm>
        <a:off x="72988" y="383116"/>
        <a:ext cx="2776588" cy="383059"/>
      </dsp:txXfrm>
    </dsp:sp>
  </dsp:spTree>
</dsp:drawing>
</file>

<file path=ppt/diagrams/drawing8.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011948" cy="4141753"/>
        <a:chOff x="0" y="0"/>
        <a:chExt cx="11011948" cy="4141753"/>
      </a:xfrm>
    </dsp:grpSpPr>
    <dsp:sp modelId="{A47CB260-DDE2-4D10-8459-CFF70B48F479}">
      <dsp:nvSpPr>
        <dsp:cNvPr id="3" name="Right Arrow 2"/>
        <dsp:cNvSpPr/>
      </dsp:nvSpPr>
      <dsp:spPr bwMode="white">
        <a:xfrm>
          <a:off x="825896" y="0"/>
          <a:ext cx="9360156" cy="4141753"/>
        </a:xfrm>
        <a:prstGeom prst="rightArrow">
          <a:avLst/>
        </a:prstGeom>
        <a:solidFill>
          <a:schemeClr val="accent1">
            <a:lumMod val="20000"/>
            <a:lumOff val="80000"/>
          </a:schemeClr>
        </a:solidFill>
        <a:ln>
          <a:solidFill>
            <a:schemeClr val="tx1">
              <a:lumMod val="65000"/>
              <a:lumOff val="35000"/>
            </a:schemeClr>
          </a:solidFill>
        </a:ln>
      </dsp:spPr>
      <dsp:style>
        <a:lnRef idx="0">
          <a:schemeClr val="accent1"/>
        </a:lnRef>
        <a:fillRef idx="1">
          <a:schemeClr val="accent1">
            <a:tint val="40000"/>
          </a:schemeClr>
        </a:fillRef>
        <a:effectRef idx="0">
          <a:scrgbClr r="0" g="0" b="0"/>
        </a:effectRef>
        <a:fontRef idx="minor"/>
      </dsp:style>
      <dsp:txXfrm>
        <a:off x="825896" y="0"/>
        <a:ext cx="9360156" cy="4141753"/>
      </dsp:txXfrm>
    </dsp:sp>
    <dsp:sp modelId="{539110E0-5C87-4B30-B462-AD7999C35B91}">
      <dsp:nvSpPr>
        <dsp:cNvPr id="4" name="Rounded Rectangle 3"/>
        <dsp:cNvSpPr/>
      </dsp:nvSpPr>
      <dsp:spPr bwMode="white">
        <a:xfrm>
          <a:off x="0" y="1242526"/>
          <a:ext cx="3303584" cy="1656701"/>
        </a:xfrm>
        <a:prstGeom prst="roundRect">
          <a:avLst/>
        </a:prstGeom>
        <a:solidFill>
          <a:schemeClr val="accent1">
            <a:lumMod val="60000"/>
            <a:lumOff val="40000"/>
          </a:schemeClr>
        </a:solidFill>
        <a:ln>
          <a:solidFill>
            <a:schemeClr val="accent1">
              <a:lumMod val="20000"/>
              <a:lumOff val="80000"/>
            </a:schemeClr>
          </a:solidFill>
        </a:ln>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smtClean="0"/>
            <a:t>Understanding user perspectives: </a:t>
          </a:r>
          <a:endParaRPr lang="en-US" sz="2000" b="1" dirty="0" smtClean="0"/>
        </a:p>
        <a:p>
          <a:pPr lvl="0">
            <a:lnSpc>
              <a:spcPct val="100000"/>
            </a:lnSpc>
            <a:spcBef>
              <a:spcPct val="0"/>
            </a:spcBef>
            <a:spcAft>
              <a:spcPct val="35000"/>
            </a:spcAft>
          </a:pPr>
          <a:r>
            <a:rPr lang="en-US" sz="1900" dirty="0" smtClean="0">
              <a:latin typeface="+mj-lt"/>
            </a:rPr>
            <a:t>Qualitative methods can help explain user behavior and perceptions of a system.</a:t>
          </a:r>
          <a:endParaRPr lang="en-US" sz="1900" dirty="0"/>
        </a:p>
      </dsp:txBody>
      <dsp:txXfrm>
        <a:off x="0" y="1242526"/>
        <a:ext cx="3303584" cy="1656701"/>
      </dsp:txXfrm>
    </dsp:sp>
    <dsp:sp modelId="{3433D2AE-24CC-4E80-B695-2A2381796BF0}">
      <dsp:nvSpPr>
        <dsp:cNvPr id="5" name="Rounded Rectangle 4"/>
        <dsp:cNvSpPr/>
      </dsp:nvSpPr>
      <dsp:spPr bwMode="white">
        <a:xfrm>
          <a:off x="3854182" y="1242526"/>
          <a:ext cx="3303584" cy="1656701"/>
        </a:xfrm>
        <a:prstGeom prst="roundRect">
          <a:avLst/>
        </a:prstGeom>
        <a:solidFill>
          <a:schemeClr val="accent1">
            <a:lumMod val="75000"/>
          </a:schemeClr>
        </a:solidFill>
        <a:ln>
          <a:solidFill>
            <a:schemeClr val="accent1">
              <a:lumMod val="20000"/>
              <a:lumOff val="80000"/>
            </a:schemeClr>
          </a:solidFill>
        </a:ln>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smtClean="0"/>
            <a:t>Understanding social and organizational context: </a:t>
          </a:r>
          <a:endParaRPr lang="en-US" sz="2000" b="1" dirty="0" smtClean="0"/>
        </a:p>
        <a:p>
          <a:pPr lvl="0">
            <a:lnSpc>
              <a:spcPct val="100000"/>
            </a:lnSpc>
            <a:spcBef>
              <a:spcPct val="0"/>
            </a:spcBef>
            <a:spcAft>
              <a:spcPct val="35000"/>
            </a:spcAft>
          </a:pPr>
          <a:r>
            <a:rPr lang="en-US" sz="1800" dirty="0" smtClean="0">
              <a:latin typeface="+mj-lt"/>
            </a:rPr>
            <a:t>Qualitative methods can help understand the influence of context on system use and success.</a:t>
          </a:r>
          <a:endParaRPr lang="en-US" sz="1800" dirty="0"/>
        </a:p>
      </dsp:txBody>
      <dsp:txXfrm>
        <a:off x="3854182" y="1242526"/>
        <a:ext cx="3303584" cy="1656701"/>
      </dsp:txXfrm>
    </dsp:sp>
    <dsp:sp modelId="{D4A82ECF-4EB8-4B65-A633-1D363960FAC5}">
      <dsp:nvSpPr>
        <dsp:cNvPr id="6" name="Rounded Rectangle 5"/>
        <dsp:cNvSpPr/>
      </dsp:nvSpPr>
      <dsp:spPr bwMode="white">
        <a:xfrm>
          <a:off x="7708364" y="1242526"/>
          <a:ext cx="3303584" cy="1656701"/>
        </a:xfrm>
        <a:prstGeom prst="roundRect">
          <a:avLst/>
        </a:prstGeom>
        <a:solidFill>
          <a:schemeClr val="accent1">
            <a:lumMod val="50000"/>
          </a:schemeClr>
        </a:solidFill>
        <a:ln>
          <a:solidFill>
            <a:schemeClr val="accent1">
              <a:lumMod val="20000"/>
              <a:lumOff val="80000"/>
            </a:schemeClr>
          </a:solidFill>
        </a:ln>
      </dsp:spPr>
      <dsp:style>
        <a:lnRef idx="2">
          <a:schemeClr val="lt1"/>
        </a:lnRef>
        <a:fillRef idx="1">
          <a:schemeClr val="accent1"/>
        </a:fillRef>
        <a:effectRef idx="0">
          <a:scrgbClr r="0" g="0" b="0"/>
        </a:effectRef>
        <a:fontRef idx="minor">
          <a:schemeClr val="lt1"/>
        </a:fontRef>
      </dsp:style>
      <dsp:txBody>
        <a:bodyPr lIns="76200" tIns="76200" rIns="76200" bIns="762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1" dirty="0" smtClean="0"/>
            <a:t>Providing formative evaluation: </a:t>
          </a:r>
          <a:endParaRPr lang="en-US" sz="2000" b="1" dirty="0" smtClean="0"/>
        </a:p>
        <a:p>
          <a:pPr lvl="0">
            <a:lnSpc>
              <a:spcPct val="100000"/>
            </a:lnSpc>
            <a:spcBef>
              <a:spcPct val="0"/>
            </a:spcBef>
            <a:spcAft>
              <a:spcPct val="35000"/>
            </a:spcAft>
          </a:pPr>
          <a:r>
            <a:rPr lang="en-US" sz="1800" dirty="0" smtClean="0">
              <a:latin typeface="+mj-lt"/>
            </a:rPr>
            <a:t>Qualitative methods can help improve a program under development schedule.</a:t>
          </a:r>
          <a:endParaRPr lang="en-US" sz="1800" dirty="0"/>
        </a:p>
      </dsp:txBody>
      <dsp:txXfrm>
        <a:off x="7708364" y="1242526"/>
        <a:ext cx="3303584" cy="165670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10.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parTxRTLAlign" val="l"/>
                <dgm:param type="txAnchorVertCh" val="b"/>
                <dgm:param type="txAnchorVert" val="b"/>
              </dgm:alg>
            </dgm:if>
            <dgm:else name="Name6">
              <dgm:alg type="tx">
                <dgm:param type="parTxLTRAlign" val="r"/>
                <dgm:param type="parTxRTLAlign" val="r"/>
                <dgm:param type="shpTxLTRAlignCh" val="r"/>
                <dgm:param type="txAnchorVertCh" val="b"/>
                <dgm:param type="txAnchorVert" val="b"/>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parTxLTRAlign" val="l"/>
                  <dgm:param type="parTxRTLAlign" val="l"/>
                  <dgm:param type="stBulletLvl" val="1"/>
                  <dgm:param type="txAnchorVert" val="t"/>
                </dgm:alg>
              </dgm:if>
              <dgm:else name="Name14">
                <dgm:alg type="tx">
                  <dgm:param type="parTxLTRAlign" val="r"/>
                  <dgm:param type="parTxRTLAlign" val="r"/>
                  <dgm:param type="shpTxLTRAlignCh" val="r"/>
                  <dgm:param type="stBulletLvl" val="1"/>
                  <dgm:param type="txAnchorVert" val="t"/>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parTxRTLAlign" val="l"/>
                <dgm:param type="txAnchorVertCh" val="b"/>
                <dgm:param type="txAnchorVert" val="b"/>
              </dgm:alg>
            </dgm:if>
            <dgm:else name="Name6">
              <dgm:alg type="tx">
                <dgm:param type="parTxLTRAlign" val="r"/>
                <dgm:param type="parTxRTLAlign" val="r"/>
                <dgm:param type="shpTxLTRAlignCh" val="r"/>
                <dgm:param type="txAnchorVertCh" val="b"/>
                <dgm:param type="txAnchorVert" val="b"/>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parTxLTRAlign" val="l"/>
                  <dgm:param type="parTxRTLAlign" val="l"/>
                  <dgm:param type="stBulletLvl" val="1"/>
                  <dgm:param type="txAnchorVert" val="t"/>
                </dgm:alg>
              </dgm:if>
              <dgm:else name="Name14">
                <dgm:alg type="tx">
                  <dgm:param type="parTxLTRAlign" val="r"/>
                  <dgm:param type="parTxRTLAlign" val="r"/>
                  <dgm:param type="shpTxLTRAlignCh" val="r"/>
                  <dgm:param type="stBulletLvl" val="1"/>
                  <dgm:param type="txAnchorVert" val="t"/>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parTxRTLAlign" val="l"/>
                <dgm:param type="txAnchorVertCh" val="b"/>
                <dgm:param type="txAnchorVert" val="b"/>
              </dgm:alg>
            </dgm:if>
            <dgm:else name="Name6">
              <dgm:alg type="tx">
                <dgm:param type="parTxLTRAlign" val="r"/>
                <dgm:param type="parTxRTLAlign" val="r"/>
                <dgm:param type="shpTxLTRAlignCh" val="r"/>
                <dgm:param type="txAnchorVertCh" val="b"/>
                <dgm:param type="txAnchorVert" val="b"/>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parTxLTRAlign" val="l"/>
                  <dgm:param type="parTxRTLAlign" val="l"/>
                  <dgm:param type="stBulletLvl" val="1"/>
                  <dgm:param type="txAnchorVert" val="t"/>
                </dgm:alg>
              </dgm:if>
              <dgm:else name="Name14">
                <dgm:alg type="tx">
                  <dgm:param type="parTxLTRAlign" val="r"/>
                  <dgm:param type="parTxRTLAlign" val="r"/>
                  <dgm:param type="shpTxLTRAlignCh" val="r"/>
                  <dgm:param type="stBulletLvl" val="1"/>
                  <dgm:param type="txAnchorVert" val="t"/>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des des des des des des des des des des des des des des des des des des des des des des des des des des des des des des des" ptType="node node node node node node node node node node node node node node node node node node node node node node node node node node node node node node node node"/>
        <dgm:presOf axis="des des des des des des des des des des des des des des des des des des des des des des des des des des des des des des des des" ptType="node node node node node node node node node node node node node node node node node node node node node node node node node node node node node node node 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2">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EB8F53-93E1-4907-87E2-7E8980ADE887}" type="datetimeFigureOut">
              <a:rPr lang="en-ZA" smtClean="0"/>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49FF4A-57B3-4D8F-9889-1D1736AE502E}" type="slidenum">
              <a:rPr lang="en-ZA" smtClean="0"/>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64FC34-C2F5-45C3-8397-A2ED4758C476}" type="datetimeFigureOut">
              <a:rPr lang="en-ZA" smtClean="0"/>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CDF1FC-5076-4373-BADC-A5A6527B3E8D}" type="slidenum">
              <a:rPr lang="en-ZA" smtClean="0"/>
            </a:fld>
            <a:endParaRPr lang="en-Z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A364FC34-C2F5-45C3-8397-A2ED4758C476}" type="datetimeFigureOut">
              <a:rPr lang="en-ZA" smtClean="0"/>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A364FC34-C2F5-45C3-8397-A2ED4758C476}" type="datetimeFigureOut">
              <a:rPr lang="en-ZA" smtClean="0"/>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A364FC34-C2F5-45C3-8397-A2ED4758C476}" type="datetimeFigureOut">
              <a:rPr lang="en-ZA" smtClean="0"/>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A364FC34-C2F5-45C3-8397-A2ED4758C476}" type="datetimeFigureOut">
              <a:rPr lang="en-ZA" smtClean="0"/>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CDF1FC-5076-4373-BADC-A5A6527B3E8D}" type="slidenum">
              <a:rPr lang="en-ZA" smtClean="0"/>
            </a:fld>
            <a:endParaRPr lang="en-Z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Date Placeholder 4"/>
          <p:cNvSpPr>
            <a:spLocks noGrp="1"/>
          </p:cNvSpPr>
          <p:nvPr>
            <p:ph type="dt" sz="half" idx="10"/>
          </p:nvPr>
        </p:nvSpPr>
        <p:spPr/>
        <p:txBody>
          <a:bodyPr/>
          <a:lstStyle/>
          <a:p>
            <a:fld id="{A364FC34-C2F5-45C3-8397-A2ED4758C476}" type="datetimeFigureOut">
              <a:rPr lang="en-ZA" smtClean="0"/>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7" name="Date Placeholder 6"/>
          <p:cNvSpPr>
            <a:spLocks noGrp="1"/>
          </p:cNvSpPr>
          <p:nvPr>
            <p:ph type="dt" sz="half" idx="10"/>
          </p:nvPr>
        </p:nvSpPr>
        <p:spPr/>
        <p:txBody>
          <a:bodyPr/>
          <a:lstStyle/>
          <a:p>
            <a:fld id="{A364FC34-C2F5-45C3-8397-A2ED4758C476}" type="datetimeFigureOut">
              <a:rPr lang="en-ZA" smtClean="0"/>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64FC34-C2F5-45C3-8397-A2ED4758C476}" type="datetimeFigureOut">
              <a:rPr lang="en-ZA" smtClean="0"/>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364FC34-C2F5-45C3-8397-A2ED4758C476}" type="datetimeFigureOut">
              <a:rPr lang="en-ZA" smtClean="0"/>
            </a:fld>
            <a:endParaRPr lang="en-Z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ZA"/>
          </a:p>
        </p:txBody>
      </p:sp>
      <p:sp>
        <p:nvSpPr>
          <p:cNvPr id="9" name="Slide Number Placeholder 8"/>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364FC34-C2F5-45C3-8397-A2ED4758C476}" type="datetimeFigureOut">
              <a:rPr lang="en-ZA" smtClean="0"/>
            </a:fld>
            <a:endParaRPr lang="en-Z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Z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BCDF1FC-5076-4373-BADC-A5A6527B3E8D}" type="slidenum">
              <a:rPr lang="en-ZA" smtClean="0"/>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A364FC34-C2F5-45C3-8397-A2ED4758C476}" type="datetimeFigureOut">
              <a:rPr lang="en-ZA" smtClean="0"/>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BCDF1FC-5076-4373-BADC-A5A6527B3E8D}" type="slidenum">
              <a:rPr lang="en-ZA" smtClean="0"/>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364FC34-C2F5-45C3-8397-A2ED4758C476}" type="datetimeFigureOut">
              <a:rPr lang="en-ZA" smtClean="0"/>
            </a:fld>
            <a:endParaRPr lang="en-Z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Z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BCDF1FC-5076-4373-BADC-A5A6527B3E8D}" type="slidenum">
              <a:rPr lang="en-ZA" smtClean="0"/>
            </a:fld>
            <a:endParaRPr lang="en-Z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diagramColors" Target="../diagrams/colors4.xml"/><Relationship Id="rId8" Type="http://schemas.openxmlformats.org/officeDocument/2006/relationships/diagramQuickStyle" Target="../diagrams/quickStyle4.xml"/><Relationship Id="rId7" Type="http://schemas.openxmlformats.org/officeDocument/2006/relationships/diagramLayout" Target="../diagrams/layout4.xml"/><Relationship Id="rId6" Type="http://schemas.openxmlformats.org/officeDocument/2006/relationships/diagramData" Target="../diagrams/data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2" Type="http://schemas.openxmlformats.org/officeDocument/2006/relationships/slideLayout" Target="../slideLayouts/slideLayout7.xml"/><Relationship Id="rId11" Type="http://schemas.openxmlformats.org/officeDocument/2006/relationships/image" Target="../media/image2.png"/><Relationship Id="rId10" Type="http://schemas.microsoft.com/office/2007/relationships/diagramDrawing" Target="../diagrams/drawing4.xml"/><Relationship Id="rId1"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2.png"/><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9" Type="http://schemas.openxmlformats.org/officeDocument/2006/relationships/diagramColors" Target="../diagrams/colors7.xml"/><Relationship Id="rId8" Type="http://schemas.openxmlformats.org/officeDocument/2006/relationships/diagramQuickStyle" Target="../diagrams/quickStyle7.xml"/><Relationship Id="rId7" Type="http://schemas.openxmlformats.org/officeDocument/2006/relationships/diagramLayout" Target="../diagrams/layout7.xml"/><Relationship Id="rId6" Type="http://schemas.openxmlformats.org/officeDocument/2006/relationships/diagramData" Target="../diagrams/data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2" Type="http://schemas.openxmlformats.org/officeDocument/2006/relationships/slideLayout" Target="../slideLayouts/slideLayout7.xml"/><Relationship Id="rId11" Type="http://schemas.openxmlformats.org/officeDocument/2006/relationships/image" Target="../media/image2.png"/><Relationship Id="rId10" Type="http://schemas.microsoft.com/office/2007/relationships/diagramDrawing" Target="../diagrams/drawing7.xml"/><Relationship Id="rId1"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png"/><Relationship Id="rId2" Type="http://schemas.microsoft.com/office/2007/relationships/hdphoto" Target="../media/image11.wdp"/><Relationship Id="rId1" Type="http://schemas.openxmlformats.org/officeDocument/2006/relationships/image" Target="../media/image10.png"/></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2.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6.wdp"/><Relationship Id="rId1"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diagramColors" Target="../diagrams/colors2.xml"/><Relationship Id="rId8" Type="http://schemas.openxmlformats.org/officeDocument/2006/relationships/diagramQuickStyle" Target="../diagrams/quickStyle2.xml"/><Relationship Id="rId7" Type="http://schemas.openxmlformats.org/officeDocument/2006/relationships/diagramLayout" Target="../diagrams/layout2.xml"/><Relationship Id="rId6" Type="http://schemas.openxmlformats.org/officeDocument/2006/relationships/diagramData" Target="../diagrams/data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2" Type="http://schemas.openxmlformats.org/officeDocument/2006/relationships/slideLayout" Target="../slideLayouts/slideLayout6.xml"/><Relationship Id="rId11" Type="http://schemas.openxmlformats.org/officeDocument/2006/relationships/image" Target="../media/image2.png"/><Relationship Id="rId10" Type="http://schemas.microsoft.com/office/2007/relationships/diagramDrawing" Target="../diagrams/drawing2.xml"/><Relationship Id="rId1"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2.png"/><Relationship Id="rId4" Type="http://schemas.microsoft.com/office/2007/relationships/hdphoto" Target="../media/image7.wdp"/><Relationship Id="rId3" Type="http://schemas.openxmlformats.org/officeDocument/2006/relationships/image" Target="../media/image6.png"/><Relationship Id="rId2" Type="http://schemas.microsoft.com/office/2007/relationships/hdphoto" Target="../media/image5.wdp"/><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algn="ctr"/>
            <a:r>
              <a:rPr lang="en-US" sz="3200" b="1" dirty="0">
                <a:solidFill>
                  <a:schemeClr val="tx1"/>
                </a:solidFill>
              </a:rPr>
              <a:t>System Development NQF LEVEL - 5</a:t>
            </a:r>
            <a:endParaRPr lang="en-ZA" sz="3200" b="1" dirty="0">
              <a:solidFill>
                <a:schemeClr val="tx1"/>
              </a:solidFill>
            </a:endParaRPr>
          </a:p>
        </p:txBody>
      </p:sp>
      <p:pic>
        <p:nvPicPr>
          <p:cNvPr id="4" name="Picture 3"/>
          <p:cNvPicPr>
            <a:picLocks noChangeAspect="1"/>
          </p:cNvPicPr>
          <p:nvPr/>
        </p:nvPicPr>
        <p:blipFill>
          <a:blip r:embed="rId1"/>
          <a:stretch>
            <a:fillRect/>
          </a:stretch>
        </p:blipFill>
        <p:spPr>
          <a:xfrm>
            <a:off x="3892491" y="1366715"/>
            <a:ext cx="4263839" cy="167593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082" y="130081"/>
            <a:ext cx="11614529" cy="800219"/>
          </a:xfrm>
          <a:prstGeom prst="rect">
            <a:avLst/>
          </a:prstGeom>
        </p:spPr>
        <p:txBody>
          <a:bodyPr wrap="square">
            <a:spAutoFit/>
          </a:bodyPr>
          <a:lstStyle/>
          <a:p>
            <a:pPr algn="ctr"/>
            <a:r>
              <a:rPr lang="en-US" sz="2800" b="1" dirty="0" smtClean="0">
                <a:effectLst>
                  <a:outerShdw blurRad="38100" dist="38100" dir="2700000" algn="tl">
                    <a:srgbClr val="000000">
                      <a:alpha val="43137"/>
                    </a:srgbClr>
                  </a:outerShdw>
                </a:effectLst>
              </a:rPr>
              <a:t>How to Estimate Time Accurately?</a:t>
            </a:r>
            <a:endParaRPr lang="en-US" sz="2800" b="1" dirty="0" smtClean="0">
              <a:effectLst>
                <a:outerShdw blurRad="38100" dist="38100" dir="2700000" algn="tl">
                  <a:srgbClr val="000000">
                    <a:alpha val="43137"/>
                  </a:srgbClr>
                </a:outerShdw>
              </a:effectLst>
            </a:endParaRPr>
          </a:p>
          <a:p>
            <a:pPr algn="ctr"/>
            <a:endParaRPr lang="en-US" dirty="0" smtClean="0">
              <a:latin typeface="+mj-lt"/>
            </a:endParaRPr>
          </a:p>
        </p:txBody>
      </p:sp>
      <p:graphicFrame>
        <p:nvGraphicFramePr>
          <p:cNvPr id="5" name="Diagram 4"/>
          <p:cNvGraphicFramePr/>
          <p:nvPr/>
        </p:nvGraphicFramePr>
        <p:xfrm>
          <a:off x="172720" y="1056005"/>
          <a:ext cx="11687810" cy="363156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6" name="TextBox 15"/>
          <p:cNvSpPr txBox="1"/>
          <p:nvPr/>
        </p:nvSpPr>
        <p:spPr>
          <a:xfrm>
            <a:off x="244014" y="286386"/>
            <a:ext cx="1389735" cy="721966"/>
          </a:xfrm>
          <a:prstGeom prst="rect">
            <a:avLst/>
          </a:prstGeom>
          <a:noFill/>
        </p:spPr>
        <p:txBody>
          <a:bodyPr wrap="square" rtlCol="0">
            <a:noAutofit/>
          </a:bodyPr>
          <a:lstStyle/>
          <a:p>
            <a:pPr lvl="0"/>
            <a:r>
              <a:rPr lang="en-US" sz="1400" b="1" dirty="0"/>
              <a:t>Understand What's Required</a:t>
            </a:r>
            <a:endParaRPr lang="en-US" sz="1400" b="1" dirty="0"/>
          </a:p>
        </p:txBody>
      </p:sp>
      <p:graphicFrame>
        <p:nvGraphicFramePr>
          <p:cNvPr id="35" name="Diagram 34"/>
          <p:cNvGraphicFramePr/>
          <p:nvPr/>
        </p:nvGraphicFramePr>
        <p:xfrm>
          <a:off x="1072514" y="4882393"/>
          <a:ext cx="10714991" cy="12377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6" name="Picture 35"/>
          <p:cNvPicPr>
            <a:picLocks noChangeAspect="1"/>
          </p:cNvPicPr>
          <p:nvPr/>
        </p:nvPicPr>
        <p:blipFill>
          <a:blip r:embed="rId1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50614" y="1325461"/>
          <a:ext cx="10773624" cy="4337107"/>
        </p:xfrm>
        <a:graphic>
          <a:graphicData uri="http://schemas.openxmlformats.org/drawingml/2006/table">
            <a:tbl>
              <a:tblPr firstRow="1" bandRow="1">
                <a:tableStyleId>{5C22544A-7EE6-4342-B048-85BDC9FD1C3A}</a:tableStyleId>
              </a:tblPr>
              <a:tblGrid>
                <a:gridCol w="2534970"/>
                <a:gridCol w="8238654"/>
              </a:tblGrid>
              <a:tr h="724033">
                <a:tc>
                  <a:txBody>
                    <a:bodyPr/>
                    <a:lstStyle/>
                    <a:p>
                      <a:r>
                        <a:rPr lang="en-ZA" b="1" dirty="0" smtClean="0"/>
                        <a:t>Top-Down Estimating</a:t>
                      </a:r>
                      <a:endParaRPr lang="en-ZA" b="1" dirty="0"/>
                    </a:p>
                  </a:txBody>
                  <a:tcPr/>
                </a:tc>
                <a:tc>
                  <a:txBody>
                    <a:bodyPr/>
                    <a:lstStyle/>
                    <a:p>
                      <a:r>
                        <a:rPr lang="en-US" b="0" dirty="0" smtClean="0"/>
                        <a:t>In top-down analysis, you develop an overview of the expected timeline first, using past projects as a guide.</a:t>
                      </a:r>
                      <a:endParaRPr lang="en-ZA" b="0" dirty="0"/>
                    </a:p>
                  </a:txBody>
                  <a:tcPr/>
                </a:tc>
              </a:tr>
              <a:tr h="820375">
                <a:tc>
                  <a:txBody>
                    <a:bodyPr/>
                    <a:lstStyle/>
                    <a:p>
                      <a:r>
                        <a:rPr lang="en-US" b="1" dirty="0" smtClean="0">
                          <a:solidFill>
                            <a:schemeClr val="tx1"/>
                          </a:solidFill>
                        </a:rPr>
                        <a:t>Comparative Estimating </a:t>
                      </a:r>
                      <a:endParaRPr lang="en-ZA" b="1" dirty="0">
                        <a:solidFill>
                          <a:schemeClr val="tx1"/>
                        </a:solidFill>
                      </a:endParaRPr>
                    </a:p>
                  </a:txBody>
                  <a:tcPr/>
                </a:tc>
                <a:tc>
                  <a:txBody>
                    <a:bodyPr/>
                    <a:lstStyle/>
                    <a:p>
                      <a:r>
                        <a:rPr lang="en-US" dirty="0" smtClean="0"/>
                        <a:t>With comparative estimating, you look at the time it took to do similar tasks, on other projects.</a:t>
                      </a:r>
                      <a:endParaRPr lang="en-US" dirty="0" smtClean="0"/>
                    </a:p>
                  </a:txBody>
                  <a:tcPr/>
                </a:tc>
              </a:tr>
              <a:tr h="724033">
                <a:tc>
                  <a:txBody>
                    <a:bodyPr/>
                    <a:lstStyle/>
                    <a:p>
                      <a:r>
                        <a:rPr lang="en-US" b="1" dirty="0" smtClean="0"/>
                        <a:t>Parametric Estimating </a:t>
                      </a:r>
                      <a:endParaRPr lang="en-ZA" b="1" dirty="0"/>
                    </a:p>
                  </a:txBody>
                  <a:tcPr/>
                </a:tc>
                <a:tc>
                  <a:txBody>
                    <a:bodyPr/>
                    <a:lstStyle/>
                    <a:p>
                      <a:r>
                        <a:rPr lang="en-US" dirty="0" smtClean="0"/>
                        <a:t>Estimate the time required for one deliverable and then multiply it by the number of deliverables required.</a:t>
                      </a:r>
                      <a:endParaRPr lang="en-ZA" dirty="0"/>
                    </a:p>
                  </a:txBody>
                  <a:tcPr/>
                </a:tc>
              </a:tr>
              <a:tr h="724033">
                <a:tc>
                  <a:txBody>
                    <a:bodyPr/>
                    <a:lstStyle/>
                    <a:p>
                      <a:r>
                        <a:rPr lang="en-US" b="1" dirty="0" smtClean="0"/>
                        <a:t>Three-Point Estimating </a:t>
                      </a:r>
                      <a:endParaRPr lang="en-ZA" b="1" dirty="0"/>
                    </a:p>
                  </a:txBody>
                  <a:tcPr/>
                </a:tc>
                <a:tc>
                  <a:txBody>
                    <a:bodyPr/>
                    <a:lstStyle/>
                    <a:p>
                      <a:r>
                        <a:rPr lang="en-US" dirty="0" smtClean="0"/>
                        <a:t>To build in a cushion for uncertainty, you can do three estimates – one for the best case, another for the worst case and a final one for the most likely case.</a:t>
                      </a:r>
                      <a:endParaRPr lang="en-ZA" dirty="0"/>
                    </a:p>
                  </a:txBody>
                  <a:tcPr/>
                </a:tc>
              </a:tr>
              <a:tr h="1344633">
                <a:tc>
                  <a:txBody>
                    <a:bodyPr/>
                    <a:lstStyle/>
                    <a:p>
                      <a:r>
                        <a:rPr lang="en-US" sz="1800" b="1" kern="1200" dirty="0" smtClean="0">
                          <a:solidFill>
                            <a:schemeClr val="dk1"/>
                          </a:solidFill>
                          <a:latin typeface="+mn-lt"/>
                          <a:ea typeface="+mn-ea"/>
                          <a:cs typeface="+mn-cs"/>
                        </a:rPr>
                        <a:t>Bottom-Up Estimating </a:t>
                      </a:r>
                      <a:endParaRPr lang="en-ZA"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1800" kern="1200" dirty="0" smtClean="0">
                          <a:solidFill>
                            <a:schemeClr val="dk1"/>
                          </a:solidFill>
                          <a:latin typeface="+mn-lt"/>
                          <a:ea typeface="+mn-ea"/>
                          <a:cs typeface="+mn-cs"/>
                        </a:rPr>
                        <a:t>Allows you to estimate for the project as a whole. To analyze from the "bottom up," break larger tasks down into detailed tasks, and then estimate the time needed to complete each one.</a:t>
                      </a:r>
                      <a:endParaRPr lang="en-US" sz="1800" kern="1200" dirty="0" smtClean="0">
                        <a:solidFill>
                          <a:schemeClr val="dk1"/>
                        </a:solidFill>
                        <a:latin typeface="+mn-lt"/>
                        <a:ea typeface="+mn-ea"/>
                        <a:cs typeface="+mn-cs"/>
                      </a:endParaRPr>
                    </a:p>
                    <a:p>
                      <a:endParaRPr lang="en-ZA" dirty="0"/>
                    </a:p>
                  </a:txBody>
                  <a:tcPr/>
                </a:tc>
              </a:tr>
            </a:tbl>
          </a:graphicData>
        </a:graphic>
      </p:graphicFrame>
      <p:sp>
        <p:nvSpPr>
          <p:cNvPr id="3" name="TextBox 2"/>
          <p:cNvSpPr txBox="1"/>
          <p:nvPr/>
        </p:nvSpPr>
        <p:spPr>
          <a:xfrm>
            <a:off x="3003258" y="528506"/>
            <a:ext cx="5318622" cy="523220"/>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Methods for Estimating </a:t>
            </a:r>
            <a:r>
              <a:rPr lang="en-US" sz="2800" b="1" dirty="0" smtClean="0">
                <a:effectLst>
                  <a:outerShdw blurRad="38100" dist="38100" dir="2700000" algn="tl">
                    <a:srgbClr val="000000">
                      <a:alpha val="43137"/>
                    </a:srgbClr>
                  </a:outerShdw>
                </a:effectLst>
              </a:rPr>
              <a:t>Time:</a:t>
            </a:r>
            <a:endParaRPr lang="en-US" sz="2800"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114" y="987846"/>
            <a:ext cx="6795082" cy="3970318"/>
          </a:xfrm>
          <a:prstGeom prst="rect">
            <a:avLst/>
          </a:prstGeom>
        </p:spPr>
        <p:txBody>
          <a:bodyPr wrap="square">
            <a:spAutoFit/>
          </a:bodyPr>
          <a:lstStyle/>
          <a:p>
            <a:endParaRPr lang="en-US" b="1" u="sng" dirty="0" smtClean="0"/>
          </a:p>
          <a:p>
            <a:r>
              <a:rPr lang="en-US" dirty="0" smtClean="0"/>
              <a:t>You can only prepare your project schedule after you've estimated the time needed for each task. </a:t>
            </a:r>
            <a:r>
              <a:rPr lang="en-US" dirty="0"/>
              <a:t>C</a:t>
            </a:r>
            <a:r>
              <a:rPr lang="en-US" dirty="0" smtClean="0"/>
              <a:t>reate a Gantt Chart to schedule activities and assign resources to your project and to finalize milestones and deadlines. </a:t>
            </a:r>
            <a:endParaRPr lang="en-US" dirty="0" smtClean="0"/>
          </a:p>
          <a:p>
            <a:endParaRPr lang="en-US" dirty="0" smtClean="0"/>
          </a:p>
          <a:p>
            <a:pPr marL="285750" indent="-285750">
              <a:buFont typeface="Arial" panose="020B0604020202020204" pitchFamily="34" charset="0"/>
              <a:buChar char="•"/>
            </a:pPr>
            <a:r>
              <a:rPr lang="en-US" dirty="0"/>
              <a:t>You can be as detail, the more details the more accurate you'll be. To get a better clue, consider breaking work down into chunks that one person can complete in half a day</a:t>
            </a:r>
            <a:r>
              <a:rPr lang="en-US" dirty="0" smtClean="0"/>
              <a:t>.</a:t>
            </a:r>
            <a:endParaRPr lang="en-US" dirty="0" smtClean="0"/>
          </a:p>
          <a:p>
            <a:endParaRPr lang="en-US" dirty="0"/>
          </a:p>
          <a:p>
            <a:pPr marL="285750" indent="-285750">
              <a:buFont typeface="Arial" panose="020B0604020202020204" pitchFamily="34" charset="0"/>
              <a:buChar char="•"/>
            </a:pPr>
            <a:r>
              <a:rPr lang="en-US" dirty="0" smtClean="0"/>
              <a:t>Takes </a:t>
            </a:r>
            <a:r>
              <a:rPr lang="en-US" dirty="0"/>
              <a:t>a lot of work, however, this work will pay off later in the project. Just make sure that you leave </a:t>
            </a:r>
            <a:r>
              <a:rPr lang="en-US" dirty="0" smtClean="0"/>
              <a:t>plenty </a:t>
            </a:r>
            <a:r>
              <a:rPr lang="en-US" dirty="0"/>
              <a:t>of time for it in the project's Design Phase.</a:t>
            </a:r>
            <a:endParaRPr lang="en-US" dirty="0"/>
          </a:p>
          <a:p>
            <a:endParaRPr lang="en-US" dirty="0" smtClean="0">
              <a:latin typeface="+mj-lt"/>
            </a:endParaRPr>
          </a:p>
        </p:txBody>
      </p:sp>
      <p:sp>
        <p:nvSpPr>
          <p:cNvPr id="3" name="TextBox 2"/>
          <p:cNvSpPr txBox="1"/>
          <p:nvPr/>
        </p:nvSpPr>
        <p:spPr>
          <a:xfrm>
            <a:off x="1384184" y="268447"/>
            <a:ext cx="5629012" cy="584775"/>
          </a:xfrm>
          <a:prstGeom prst="rect">
            <a:avLst/>
          </a:prstGeom>
          <a:noFill/>
        </p:spPr>
        <p:txBody>
          <a:bodyPr wrap="square" rtlCol="0">
            <a:spAutoFit/>
          </a:bodyPr>
          <a:lstStyle/>
          <a:p>
            <a:pPr algn="ctr"/>
            <a:r>
              <a:rPr lang="en-US" sz="3200" b="1" dirty="0" smtClean="0">
                <a:effectLst>
                  <a:outerShdw blurRad="38100" dist="38100" dir="2700000" algn="tl">
                    <a:srgbClr val="000000">
                      <a:alpha val="43137"/>
                    </a:srgbClr>
                  </a:outerShdw>
                </a:effectLst>
              </a:rPr>
              <a:t>Preparing Your Schedule :</a:t>
            </a:r>
            <a:endParaRPr lang="en-ZA" sz="3200" b="1" dirty="0">
              <a:effectLst>
                <a:outerShdw blurRad="38100" dist="38100" dir="2700000" algn="tl">
                  <a:srgbClr val="000000">
                    <a:alpha val="43137"/>
                  </a:srgbClr>
                </a:outerShdw>
              </a:effectLst>
            </a:endParaRPr>
          </a:p>
        </p:txBody>
      </p:sp>
      <p:pic>
        <p:nvPicPr>
          <p:cNvPr id="7" name="Picture 6" descr="Project Management Tools – Operations Management – Old Edition"/>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013196" y="92278"/>
            <a:ext cx="4905072" cy="5603845"/>
          </a:xfrm>
          <a:prstGeom prst="rect">
            <a:avLst/>
          </a:prstGeom>
        </p:spPr>
      </p:pic>
      <p:pic>
        <p:nvPicPr>
          <p:cNvPr id="8" name="Picture 7"/>
          <p:cNvPicPr>
            <a:picLocks noChangeAspect="1"/>
          </p:cNvPicPr>
          <p:nvPr/>
        </p:nvPicPr>
        <p:blipFill>
          <a:blip r:embed="rId2"/>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780176"/>
            <a:ext cx="10058400" cy="847288"/>
          </a:xfrm>
        </p:spPr>
        <p:txBody>
          <a:bodyPr>
            <a:normAutofit/>
          </a:bodyPr>
          <a:lstStyle/>
          <a:p>
            <a:pPr algn="ctr"/>
            <a:r>
              <a:rPr lang="en-US" b="1" dirty="0"/>
              <a:t> </a:t>
            </a:r>
            <a:r>
              <a:rPr lang="en-US" sz="5300" b="1" dirty="0" smtClean="0">
                <a:effectLst>
                  <a:outerShdw blurRad="38100" dist="38100" dir="2700000" algn="tl">
                    <a:srgbClr val="000000">
                      <a:alpha val="43137"/>
                    </a:srgbClr>
                  </a:outerShdw>
                </a:effectLst>
              </a:rPr>
              <a:t>Specific </a:t>
            </a:r>
            <a:r>
              <a:rPr lang="en-US" sz="5300" b="1" dirty="0" smtClean="0">
                <a:effectLst>
                  <a:outerShdw blurRad="38100" dist="38100" dir="2700000" algn="tl">
                    <a:srgbClr val="000000">
                      <a:alpha val="43137"/>
                    </a:srgbClr>
                  </a:outerShdw>
                </a:effectLst>
              </a:rPr>
              <a:t>Outcome: 3</a:t>
            </a:r>
            <a:endParaRPr lang="en-ZA" sz="5300" dirty="0">
              <a:effectLst>
                <a:outerShdw blurRad="38100" dist="38100" dir="2700000" algn="tl">
                  <a:srgbClr val="000000">
                    <a:alpha val="43137"/>
                  </a:srgbClr>
                </a:outerShdw>
              </a:effectLst>
            </a:endParaRPr>
          </a:p>
        </p:txBody>
      </p:sp>
      <p:graphicFrame>
        <p:nvGraphicFramePr>
          <p:cNvPr id="3" name="Diagram 2"/>
          <p:cNvGraphicFramePr/>
          <p:nvPr/>
        </p:nvGraphicFramePr>
        <p:xfrm>
          <a:off x="713064" y="2583809"/>
          <a:ext cx="10939244" cy="374148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TextBox 3"/>
          <p:cNvSpPr txBox="1"/>
          <p:nvPr/>
        </p:nvSpPr>
        <p:spPr>
          <a:xfrm>
            <a:off x="713064" y="1874804"/>
            <a:ext cx="7449425" cy="461665"/>
          </a:xfrm>
          <a:prstGeom prst="rect">
            <a:avLst/>
          </a:prstGeom>
          <a:noFill/>
        </p:spPr>
        <p:txBody>
          <a:bodyPr wrap="square" rtlCol="0">
            <a:spAutoFit/>
          </a:bodyPr>
          <a:lstStyle/>
          <a:p>
            <a:r>
              <a:rPr lang="en-US" sz="2400" b="1" dirty="0" smtClean="0"/>
              <a:t>Prepare a cost estimate for an element of work</a:t>
            </a:r>
            <a:endParaRPr lang="en-ZA" sz="2400" b="1" dirty="0"/>
          </a:p>
        </p:txBody>
      </p:sp>
      <p:pic>
        <p:nvPicPr>
          <p:cNvPr id="6" name="Picture 5"/>
          <p:cNvPicPr>
            <a:picLocks noChangeAspect="1"/>
          </p:cNvPicPr>
          <p:nvPr/>
        </p:nvPicPr>
        <p:blipFill>
          <a:blip r:embed="rId6"/>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18114" y="394282"/>
          <a:ext cx="10939244" cy="37479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5" name="Diagram 4"/>
          <p:cNvGraphicFramePr/>
          <p:nvPr/>
        </p:nvGraphicFramePr>
        <p:xfrm>
          <a:off x="293615" y="3854740"/>
          <a:ext cx="10679185" cy="11492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Box 6"/>
          <p:cNvSpPr txBox="1"/>
          <p:nvPr/>
        </p:nvSpPr>
        <p:spPr>
          <a:xfrm>
            <a:off x="218114" y="4714612"/>
            <a:ext cx="11014748" cy="861774"/>
          </a:xfrm>
          <a:prstGeom prst="rect">
            <a:avLst/>
          </a:prstGeom>
          <a:noFill/>
        </p:spPr>
        <p:txBody>
          <a:bodyPr wrap="square" rtlCol="0">
            <a:spAutoFit/>
          </a:bodyPr>
          <a:lstStyle/>
          <a:p>
            <a:pPr marL="285750" indent="-285750">
              <a:buFont typeface="Arial" panose="020B0604020202020204" pitchFamily="34" charset="0"/>
              <a:buChar char="•"/>
            </a:pPr>
            <a:r>
              <a:rPr lang="en-US" sz="1600" dirty="0"/>
              <a:t>Project managers must estimate development time and staffing needs.</a:t>
            </a:r>
            <a:endParaRPr lang="en-US" sz="1600" dirty="0"/>
          </a:p>
          <a:p>
            <a:pPr marL="285750" indent="-285750">
              <a:buFont typeface="Arial" panose="020B0604020202020204" pitchFamily="34" charset="0"/>
              <a:buChar char="•"/>
            </a:pPr>
            <a:r>
              <a:rPr lang="en-US" sz="1600" dirty="0"/>
              <a:t>The relationship between staff numbers, effort, and development time is non-linear.</a:t>
            </a:r>
            <a:endParaRPr lang="en-US" sz="1600" dirty="0"/>
          </a:p>
          <a:p>
            <a:pPr marL="285750" indent="-285750">
              <a:buFont typeface="Arial" panose="020B0604020202020204" pitchFamily="34" charset="0"/>
              <a:buChar char="•"/>
            </a:pPr>
            <a:r>
              <a:rPr lang="en-US" sz="1600" dirty="0"/>
              <a:t>Increasing staff numbers can lead to more effort required due to communication and interface definition needs</a:t>
            </a:r>
            <a:r>
              <a:rPr lang="en-US" dirty="0"/>
              <a:t>.</a:t>
            </a:r>
            <a:endParaRPr lang="en-US" dirty="0"/>
          </a:p>
        </p:txBody>
      </p:sp>
      <p:pic>
        <p:nvPicPr>
          <p:cNvPr id="8" name="Picture 7"/>
          <p:cNvPicPr>
            <a:picLocks noChangeAspect="1"/>
          </p:cNvPicPr>
          <p:nvPr/>
        </p:nvPicPr>
        <p:blipFill>
          <a:blip r:embed="rId1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99807" y="2033150"/>
            <a:ext cx="2936147" cy="3139321"/>
          </a:xfrm>
          <a:prstGeom prst="rect">
            <a:avLst/>
          </a:prstGeom>
        </p:spPr>
        <p:txBody>
          <a:bodyPr wrap="square">
            <a:spAutoFit/>
          </a:bodyPr>
          <a:lstStyle/>
          <a:p>
            <a:r>
              <a:rPr lang="en-US" b="1" dirty="0"/>
              <a:t>Aspects to Monitor in Logistics</a:t>
            </a:r>
            <a:endParaRPr lang="en-US" b="1" dirty="0"/>
          </a:p>
          <a:p>
            <a:pPr marL="285750" indent="-285750">
              <a:buFont typeface="Arial" panose="020B0604020202020204" pitchFamily="34" charset="0"/>
              <a:buChar char="•"/>
            </a:pPr>
            <a:r>
              <a:rPr lang="en-US" dirty="0"/>
              <a:t>Supply chain response/lead time</a:t>
            </a:r>
            <a:endParaRPr lang="en-US" dirty="0"/>
          </a:p>
          <a:p>
            <a:pPr marL="285750" indent="-285750">
              <a:buFont typeface="Arial" panose="020B0604020202020204" pitchFamily="34" charset="0"/>
              <a:buChar char="•"/>
            </a:pPr>
            <a:r>
              <a:rPr lang="en-US" dirty="0"/>
              <a:t>Information on status of orders</a:t>
            </a:r>
            <a:endParaRPr lang="en-US" dirty="0"/>
          </a:p>
          <a:p>
            <a:pPr marL="285750" indent="-285750">
              <a:buFont typeface="Arial" panose="020B0604020202020204" pitchFamily="34" charset="0"/>
              <a:buChar char="•"/>
            </a:pPr>
            <a:r>
              <a:rPr lang="en-US" dirty="0"/>
              <a:t>Efficiency</a:t>
            </a:r>
            <a:endParaRPr lang="en-US" dirty="0"/>
          </a:p>
          <a:p>
            <a:pPr marL="285750" indent="-285750">
              <a:buFont typeface="Arial" panose="020B0604020202020204" pitchFamily="34" charset="0"/>
              <a:buChar char="•"/>
            </a:pPr>
            <a:r>
              <a:rPr lang="en-US" dirty="0"/>
              <a:t>Total supply chain costs</a:t>
            </a:r>
            <a:endParaRPr lang="en-US" dirty="0"/>
          </a:p>
          <a:p>
            <a:pPr marL="285750" indent="-285750">
              <a:buFont typeface="Arial" panose="020B0604020202020204" pitchFamily="34" charset="0"/>
              <a:buChar char="•"/>
            </a:pPr>
            <a:r>
              <a:rPr lang="en-US" dirty="0"/>
              <a:t>Inventory value</a:t>
            </a:r>
            <a:endParaRPr lang="en-US" dirty="0"/>
          </a:p>
          <a:p>
            <a:pPr marL="285750" indent="-285750">
              <a:buFont typeface="Arial" panose="020B0604020202020204" pitchFamily="34" charset="0"/>
              <a:buChar char="•"/>
            </a:pPr>
            <a:r>
              <a:rPr lang="en-US" dirty="0"/>
              <a:t>Order management costs</a:t>
            </a:r>
            <a:endParaRPr lang="en-US" dirty="0"/>
          </a:p>
          <a:p>
            <a:pPr marL="285750" indent="-285750">
              <a:buFont typeface="Arial" panose="020B0604020202020204" pitchFamily="34" charset="0"/>
              <a:buChar char="•"/>
            </a:pPr>
            <a:r>
              <a:rPr lang="en-US" dirty="0"/>
              <a:t>Cost of waste</a:t>
            </a:r>
            <a:endParaRPr lang="en-US" dirty="0"/>
          </a:p>
        </p:txBody>
      </p:sp>
      <p:sp>
        <p:nvSpPr>
          <p:cNvPr id="4" name="TextBox 3"/>
          <p:cNvSpPr txBox="1"/>
          <p:nvPr/>
        </p:nvSpPr>
        <p:spPr>
          <a:xfrm>
            <a:off x="669863" y="2033150"/>
            <a:ext cx="2810311" cy="3416320"/>
          </a:xfrm>
          <a:prstGeom prst="rect">
            <a:avLst/>
          </a:prstGeom>
          <a:noFill/>
        </p:spPr>
        <p:txBody>
          <a:bodyPr wrap="square" rtlCol="0">
            <a:spAutoFit/>
          </a:bodyPr>
          <a:lstStyle/>
          <a:p>
            <a:r>
              <a:rPr lang="en-US" b="1" dirty="0" smtClean="0"/>
              <a:t>Delivery </a:t>
            </a:r>
            <a:r>
              <a:rPr lang="en-US" b="1" dirty="0"/>
              <a:t>Performance</a:t>
            </a:r>
            <a:endParaRPr lang="en-US" b="1" dirty="0"/>
          </a:p>
          <a:p>
            <a:pPr lvl="0"/>
            <a:endParaRPr lang="en-US" dirty="0"/>
          </a:p>
          <a:p>
            <a:pPr marL="285750" lvl="0" indent="-285750">
              <a:buFont typeface="Arial" panose="020B0604020202020204" pitchFamily="34" charset="0"/>
              <a:buChar char="•"/>
            </a:pPr>
            <a:r>
              <a:rPr lang="en-US" dirty="0" smtClean="0"/>
              <a:t>Late </a:t>
            </a:r>
            <a:r>
              <a:rPr lang="en-US" dirty="0"/>
              <a:t>deliveries can impact eligibility and status, but buyer feedback has more weight</a:t>
            </a:r>
            <a:endParaRPr lang="en-US" dirty="0"/>
          </a:p>
          <a:p>
            <a:pPr marL="285750" lvl="0" indent="-285750">
              <a:buFont typeface="Arial" panose="020B0604020202020204" pitchFamily="34" charset="0"/>
              <a:buChar char="•"/>
            </a:pPr>
            <a:r>
              <a:rPr lang="en-US" dirty="0"/>
              <a:t>Coordination with buyers is crucial to avoid negative feedback and cancellations</a:t>
            </a:r>
            <a:r>
              <a:rPr lang="en-US" dirty="0" smtClean="0"/>
              <a:t>.</a:t>
            </a:r>
            <a:endParaRPr lang="en-ZA" dirty="0" smtClean="0"/>
          </a:p>
          <a:p>
            <a:pPr marL="285750" lvl="0" indent="-285750">
              <a:buFont typeface="Arial" panose="020B0604020202020204" pitchFamily="34" charset="0"/>
              <a:buChar char="•"/>
            </a:pPr>
            <a:endParaRPr lang="en-US" dirty="0"/>
          </a:p>
        </p:txBody>
      </p:sp>
      <p:sp>
        <p:nvSpPr>
          <p:cNvPr id="5" name="TextBox 4"/>
          <p:cNvSpPr txBox="1"/>
          <p:nvPr/>
        </p:nvSpPr>
        <p:spPr>
          <a:xfrm>
            <a:off x="4240319" y="2033150"/>
            <a:ext cx="3238150" cy="3693319"/>
          </a:xfrm>
          <a:prstGeom prst="rect">
            <a:avLst/>
          </a:prstGeom>
          <a:noFill/>
        </p:spPr>
        <p:txBody>
          <a:bodyPr wrap="square" rtlCol="0">
            <a:spAutoFit/>
          </a:bodyPr>
          <a:lstStyle/>
          <a:p>
            <a:r>
              <a:rPr lang="en-US" b="1" dirty="0"/>
              <a:t>Monitoring </a:t>
            </a:r>
            <a:r>
              <a:rPr lang="en-US" b="1" dirty="0" smtClean="0"/>
              <a:t>Performance</a:t>
            </a:r>
            <a:endParaRPr lang="en-US" dirty="0" smtClean="0"/>
          </a:p>
          <a:p>
            <a:pPr marL="28575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smtClean="0"/>
              <a:t>Performance </a:t>
            </a:r>
            <a:r>
              <a:rPr lang="en-US" dirty="0"/>
              <a:t>measures provide a management framework and facilitate communication</a:t>
            </a:r>
            <a:endParaRPr lang="en-US" dirty="0"/>
          </a:p>
          <a:p>
            <a:pPr marL="285750" lvl="0" indent="-285750">
              <a:buFont typeface="Arial" panose="020B0604020202020204" pitchFamily="34" charset="0"/>
              <a:buChar char="•"/>
            </a:pPr>
            <a:r>
              <a:rPr lang="en-US" dirty="0"/>
              <a:t>Indicators for measuring service quality include time, scope, service, and cost</a:t>
            </a:r>
            <a:endParaRPr lang="en-US" dirty="0"/>
          </a:p>
          <a:p>
            <a:pPr marL="285750" lvl="0" indent="-285750">
              <a:buFont typeface="Arial" panose="020B0604020202020204" pitchFamily="34" charset="0"/>
              <a:buChar char="•"/>
            </a:pPr>
            <a:r>
              <a:rPr lang="en-US" dirty="0"/>
              <a:t>Regular monitoring is essential to identify areas for improvement.</a:t>
            </a:r>
            <a:endParaRPr lang="en-US" dirty="0"/>
          </a:p>
          <a:p>
            <a:pPr marL="285750" indent="-285750">
              <a:buFont typeface="Arial" panose="020B0604020202020204" pitchFamily="34" charset="0"/>
              <a:buChar char="•"/>
            </a:pPr>
            <a:endParaRPr lang="en-ZA" dirty="0"/>
          </a:p>
        </p:txBody>
      </p:sp>
      <p:sp>
        <p:nvSpPr>
          <p:cNvPr id="8" name="TextBox 7"/>
          <p:cNvSpPr txBox="1"/>
          <p:nvPr/>
        </p:nvSpPr>
        <p:spPr>
          <a:xfrm>
            <a:off x="1128046" y="126619"/>
            <a:ext cx="10015670" cy="1415772"/>
          </a:xfrm>
          <a:prstGeom prst="rect">
            <a:avLst/>
          </a:prstGeom>
          <a:noFill/>
        </p:spPr>
        <p:txBody>
          <a:bodyPr wrap="square" rtlCol="0">
            <a:spAutoFit/>
          </a:bodyPr>
          <a:lstStyle/>
          <a:p>
            <a:pPr algn="ctr"/>
            <a:r>
              <a:rPr lang="en-US" sz="1600" dirty="0"/>
              <a:t> </a:t>
            </a:r>
            <a:r>
              <a:rPr lang="en-US" sz="3200" u="sng" dirty="0">
                <a:effectLst>
                  <a:outerShdw blurRad="38100" dist="38100" dir="2700000" algn="tl">
                    <a:srgbClr val="000000">
                      <a:alpha val="43137"/>
                    </a:srgbClr>
                  </a:outerShdw>
                </a:effectLst>
              </a:rPr>
              <a:t>Specific </a:t>
            </a:r>
            <a:r>
              <a:rPr lang="en-US" sz="3200" u="sng" dirty="0" smtClean="0">
                <a:effectLst>
                  <a:outerShdw blurRad="38100" dist="38100" dir="2700000" algn="tl">
                    <a:srgbClr val="000000">
                      <a:alpha val="43137"/>
                    </a:srgbClr>
                  </a:outerShdw>
                </a:effectLst>
              </a:rPr>
              <a:t>outcome: </a:t>
            </a:r>
            <a:r>
              <a:rPr lang="en-US" sz="3200" u="sng" dirty="0">
                <a:effectLst>
                  <a:outerShdw blurRad="38100" dist="38100" dir="2700000" algn="tl">
                    <a:srgbClr val="000000">
                      <a:alpha val="43137"/>
                    </a:srgbClr>
                  </a:outerShdw>
                </a:effectLst>
              </a:rPr>
              <a:t>4</a:t>
            </a:r>
            <a:endParaRPr lang="en-US" sz="3200" u="sng" dirty="0">
              <a:effectLst>
                <a:outerShdw blurRad="38100" dist="38100" dir="2700000" algn="tl">
                  <a:srgbClr val="000000">
                    <a:alpha val="43137"/>
                  </a:srgbClr>
                </a:outerShdw>
              </a:effectLst>
            </a:endParaRPr>
          </a:p>
          <a:p>
            <a:endParaRPr lang="en-US" dirty="0"/>
          </a:p>
          <a:p>
            <a:r>
              <a:rPr lang="en-US" b="1" dirty="0"/>
              <a:t>Demonstrate an understanding of the effect of late delivery of an element of work.</a:t>
            </a:r>
            <a:endParaRPr lang="en-US" b="1" dirty="0"/>
          </a:p>
          <a:p>
            <a:endParaRPr lang="en-ZA" dirty="0"/>
          </a:p>
        </p:txBody>
      </p:sp>
      <p:sp>
        <p:nvSpPr>
          <p:cNvPr id="9" name="Notched Right Arrow 8"/>
          <p:cNvSpPr/>
          <p:nvPr/>
        </p:nvSpPr>
        <p:spPr>
          <a:xfrm>
            <a:off x="3196127" y="3256678"/>
            <a:ext cx="978408" cy="484632"/>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Notched Right Arrow 9"/>
          <p:cNvSpPr/>
          <p:nvPr/>
        </p:nvSpPr>
        <p:spPr>
          <a:xfrm>
            <a:off x="7260206" y="3256678"/>
            <a:ext cx="978408" cy="484632"/>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850" y="875080"/>
            <a:ext cx="10404242" cy="1343020"/>
          </a:xfrm>
        </p:spPr>
        <p:txBody>
          <a:bodyPr/>
          <a:lstStyle/>
          <a:p>
            <a:pPr algn="ctr"/>
            <a:r>
              <a:rPr lang="en-ZA" dirty="0"/>
              <a:t>Reporting Performance</a:t>
            </a:r>
            <a:br>
              <a:rPr lang="en-ZA" dirty="0"/>
            </a:br>
            <a:endParaRPr lang="en-ZA" dirty="0"/>
          </a:p>
        </p:txBody>
      </p:sp>
      <p:sp>
        <p:nvSpPr>
          <p:cNvPr id="3" name="Content Placeholder 2"/>
          <p:cNvSpPr>
            <a:spLocks noGrp="1"/>
          </p:cNvSpPr>
          <p:nvPr>
            <p:ph idx="1"/>
          </p:nvPr>
        </p:nvSpPr>
        <p:spPr/>
        <p:txBody>
          <a:bodyPr>
            <a:normAutofit lnSpcReduction="10000"/>
          </a:bodyPr>
          <a:lstStyle/>
          <a:p>
            <a:r>
              <a:rPr lang="en-US" sz="2200" dirty="0"/>
              <a:t>Customer feedback is essential for evaluating performance. Qualitative and quantitative feedback should be collected. Qualitative, how they felt about the service they were given. </a:t>
            </a:r>
            <a:r>
              <a:rPr lang="en-US" sz="2200" dirty="0" smtClean="0"/>
              <a:t>In </a:t>
            </a:r>
            <a:r>
              <a:rPr lang="en-US" sz="2200" dirty="0"/>
              <a:t>emergency situations, you need to monitor performance quickly, act fast and reporting should be quick and focused so problem  can be fixed.</a:t>
            </a:r>
            <a:endParaRPr lang="en-US" sz="2200" dirty="0"/>
          </a:p>
          <a:p>
            <a:pPr>
              <a:buClrTx/>
              <a:buFont typeface="Arial" panose="020B0604020202020204" pitchFamily="34" charset="0"/>
              <a:buChar char="•"/>
            </a:pPr>
            <a:r>
              <a:rPr lang="en-US" sz="2200" dirty="0" smtClean="0"/>
              <a:t> Set </a:t>
            </a:r>
            <a:r>
              <a:rPr lang="en-US" sz="2200" dirty="0"/>
              <a:t>clear service standards with customers, like how fast a request should be </a:t>
            </a:r>
            <a:r>
              <a:rPr lang="en-US" sz="2200" dirty="0" smtClean="0"/>
              <a:t>    completed</a:t>
            </a:r>
            <a:r>
              <a:rPr lang="en-US" sz="2200" dirty="0"/>
              <a:t>. Compare performance against these standards to see how well the team is doing to see what’s working and what’s not. Use that to improve service</a:t>
            </a:r>
            <a:endParaRPr lang="en-US" sz="2200" dirty="0"/>
          </a:p>
          <a:p>
            <a:r>
              <a:rPr lang="en-US" sz="2200" dirty="0"/>
              <a:t>Use the data </a:t>
            </a:r>
            <a:endParaRPr lang="en-US" sz="2200" dirty="0"/>
          </a:p>
          <a:p>
            <a:r>
              <a:rPr lang="en-US" sz="2200" dirty="0"/>
              <a:t>There is what we call Key Performance Indicators (KPIs) are specific metrics used to monitor </a:t>
            </a:r>
            <a:endParaRPr lang="en-US" sz="2200" dirty="0"/>
          </a:p>
          <a:p>
            <a:r>
              <a:rPr lang="en-US" sz="2200" dirty="0"/>
              <a:t>performance</a:t>
            </a:r>
            <a:endParaRPr lang="en-US" sz="2200" dirty="0"/>
          </a:p>
          <a:p>
            <a:endParaRPr lang="en-ZA" dirty="0"/>
          </a:p>
        </p:txBody>
      </p:sp>
      <p:pic>
        <p:nvPicPr>
          <p:cNvPr id="4" name="Picture 3"/>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6942" y="286603"/>
            <a:ext cx="7778737" cy="1450757"/>
          </a:xfrm>
        </p:spPr>
        <p:txBody>
          <a:bodyPr/>
          <a:lstStyle/>
          <a:p>
            <a:r>
              <a:rPr lang="en-ZA" dirty="0"/>
              <a:t>KPIs examples:</a:t>
            </a:r>
            <a:br>
              <a:rPr lang="en-ZA" dirty="0"/>
            </a:br>
            <a:endParaRPr lang="en-ZA" dirty="0"/>
          </a:p>
        </p:txBody>
      </p:sp>
      <p:sp>
        <p:nvSpPr>
          <p:cNvPr id="3" name="Content Placeholder 2"/>
          <p:cNvSpPr>
            <a:spLocks noGrp="1"/>
          </p:cNvSpPr>
          <p:nvPr>
            <p:ph idx="1"/>
          </p:nvPr>
        </p:nvSpPr>
        <p:spPr>
          <a:xfrm>
            <a:off x="1097280" y="1737360"/>
            <a:ext cx="10058400" cy="4131734"/>
          </a:xfrm>
        </p:spPr>
        <p:txBody>
          <a:bodyPr/>
          <a:lstStyle/>
          <a:p>
            <a:pPr marL="285750" indent="-285750">
              <a:buFont typeface="Arial" panose="020B0604020202020204" pitchFamily="34" charset="0"/>
              <a:buChar char="•"/>
            </a:pPr>
            <a:r>
              <a:rPr lang="en-US" sz="2400" dirty="0"/>
              <a:t>Percentage of items returned/rejected</a:t>
            </a:r>
            <a:endParaRPr lang="en-US" sz="2400" dirty="0"/>
          </a:p>
          <a:p>
            <a:pPr marL="285750" indent="-285750">
              <a:buFont typeface="Arial" panose="020B0604020202020204" pitchFamily="34" charset="0"/>
              <a:buChar char="•"/>
            </a:pPr>
            <a:r>
              <a:rPr lang="en-US" sz="2400" dirty="0"/>
              <a:t>Total dollar value of damaged/lost goods</a:t>
            </a:r>
            <a:endParaRPr lang="en-US" sz="2400" dirty="0"/>
          </a:p>
          <a:p>
            <a:pPr marL="285750" indent="-285750">
              <a:buFont typeface="Arial" panose="020B0604020202020204" pitchFamily="34" charset="0"/>
              <a:buChar char="•"/>
            </a:pPr>
            <a:r>
              <a:rPr lang="en-US" sz="2400" dirty="0"/>
              <a:t>Percentage of on-time deliveries</a:t>
            </a:r>
            <a:endParaRPr lang="en-US" sz="2400" dirty="0"/>
          </a:p>
          <a:p>
            <a:pPr marL="285750" indent="-285750">
              <a:buFont typeface="Arial" panose="020B0604020202020204" pitchFamily="34" charset="0"/>
              <a:buChar char="•"/>
            </a:pPr>
            <a:r>
              <a:rPr lang="en-US" sz="2400" dirty="0"/>
              <a:t>Inventory levels vs. forecasted need</a:t>
            </a:r>
            <a:endParaRPr lang="en-US" sz="2400" dirty="0"/>
          </a:p>
          <a:p>
            <a:pPr marL="285750" indent="-285750">
              <a:buFont typeface="Arial" panose="020B0604020202020204" pitchFamily="34" charset="0"/>
              <a:buChar char="•"/>
            </a:pPr>
            <a:r>
              <a:rPr lang="en-US" sz="2400" dirty="0"/>
              <a:t>Field distribution performance</a:t>
            </a:r>
            <a:endParaRPr lang="en-US" sz="2400" dirty="0"/>
          </a:p>
          <a:p>
            <a:endParaRPr lang="en-ZA" dirty="0"/>
          </a:p>
        </p:txBody>
      </p:sp>
      <p:pic>
        <p:nvPicPr>
          <p:cNvPr id="4" name="Picture 3"/>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t>114076: Use </a:t>
            </a:r>
            <a:r>
              <a:rPr lang="en-US" sz="3600" b="1" dirty="0"/>
              <a:t>computer technology to research a computer topic </a:t>
            </a:r>
            <a:endParaRPr lang="en-ZA" sz="3600" b="1" dirty="0"/>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053864" y="1858365"/>
            <a:ext cx="7072029" cy="4243218"/>
          </a:xfrm>
          <a:prstGeom prst="rect">
            <a:avLst/>
          </a:prstGeom>
        </p:spPr>
      </p:pic>
      <p:sp>
        <p:nvSpPr>
          <p:cNvPr id="4" name="TextBox 3"/>
          <p:cNvSpPr txBox="1"/>
          <p:nvPr/>
        </p:nvSpPr>
        <p:spPr>
          <a:xfrm>
            <a:off x="7615543" y="6101583"/>
            <a:ext cx="1510350" cy="261610"/>
          </a:xfrm>
          <a:prstGeom prst="rect">
            <a:avLst/>
          </a:prstGeom>
          <a:noFill/>
        </p:spPr>
        <p:txBody>
          <a:bodyPr wrap="none" rtlCol="0">
            <a:spAutoFit/>
          </a:bodyPr>
          <a:lstStyle/>
          <a:p>
            <a:r>
              <a:rPr lang="en-US" sz="1100" dirty="0" smtClean="0"/>
              <a:t>Image: Duke University</a:t>
            </a:r>
            <a:endParaRPr lang="en-ZA" sz="1100" dirty="0"/>
          </a:p>
        </p:txBody>
      </p:sp>
      <p:pic>
        <p:nvPicPr>
          <p:cNvPr id="5" name="Picture 4"/>
          <p:cNvPicPr>
            <a:picLocks noChangeAspect="1"/>
          </p:cNvPicPr>
          <p:nvPr/>
        </p:nvPicPr>
        <p:blipFill>
          <a:blip r:embed="rId2"/>
          <a:stretch>
            <a:fillRect/>
          </a:stretch>
        </p:blipFill>
        <p:spPr>
          <a:xfrm>
            <a:off x="11323140" y="6101584"/>
            <a:ext cx="708916" cy="23923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PURPOSE OF THE UNIT STANDARD </a:t>
            </a:r>
            <a:endParaRPr lang="en-ZA" b="1" dirty="0"/>
          </a:p>
        </p:txBody>
      </p:sp>
      <p:sp>
        <p:nvSpPr>
          <p:cNvPr id="3" name="Content Placeholder 2"/>
          <p:cNvSpPr>
            <a:spLocks noGrp="1"/>
          </p:cNvSpPr>
          <p:nvPr>
            <p:ph idx="1"/>
          </p:nvPr>
        </p:nvSpPr>
        <p:spPr>
          <a:xfrm>
            <a:off x="1097280" y="1845734"/>
            <a:ext cx="10058400" cy="4383050"/>
          </a:xfrm>
        </p:spPr>
        <p:txBody>
          <a:bodyPr>
            <a:noAutofit/>
          </a:bodyPr>
          <a:lstStyle/>
          <a:p>
            <a:pPr marL="285750" indent="-285750">
              <a:buClrTx/>
              <a:buFont typeface="Arial" panose="020B0604020202020204" pitchFamily="34" charset="0"/>
              <a:buChar char="•"/>
            </a:pPr>
            <a:r>
              <a:rPr lang="en-US" sz="2400" dirty="0"/>
              <a:t>To provide a competent knowledge of the areas </a:t>
            </a:r>
            <a:r>
              <a:rPr lang="en-US" sz="2400" dirty="0" smtClean="0"/>
              <a:t>covered</a:t>
            </a:r>
            <a:endParaRPr lang="en-US" sz="2400" dirty="0" smtClean="0"/>
          </a:p>
          <a:p>
            <a:pPr marL="285750" indent="-285750">
              <a:buClrTx/>
              <a:buFont typeface="Arial" panose="020B0604020202020204" pitchFamily="34" charset="0"/>
              <a:buChar char="•"/>
            </a:pPr>
            <a:r>
              <a:rPr lang="en-US" sz="2400" dirty="0" smtClean="0"/>
              <a:t>For </a:t>
            </a:r>
            <a:r>
              <a:rPr lang="en-US" sz="2400" dirty="0"/>
              <a:t>those working in, or entering the workplace in the area of End-User </a:t>
            </a:r>
            <a:r>
              <a:rPr lang="en-US" sz="2400" dirty="0" smtClean="0"/>
              <a:t>Computing</a:t>
            </a:r>
            <a:endParaRPr lang="en-US" sz="2400" dirty="0" smtClean="0"/>
          </a:p>
          <a:p>
            <a:pPr marL="285750" indent="-285750">
              <a:buClrTx/>
              <a:buFont typeface="Arial" panose="020B0604020202020204" pitchFamily="34" charset="0"/>
              <a:buChar char="•"/>
            </a:pPr>
            <a:r>
              <a:rPr lang="en-US" sz="2400" dirty="0" smtClean="0"/>
              <a:t>As </a:t>
            </a:r>
            <a:r>
              <a:rPr lang="en-US" sz="2400" dirty="0"/>
              <a:t>additional knowledge for those wanting to understand the areas </a:t>
            </a:r>
            <a:r>
              <a:rPr lang="en-US" sz="2400" dirty="0" smtClean="0"/>
              <a:t>covered.</a:t>
            </a:r>
            <a:endParaRPr lang="en-US" sz="2400" dirty="0" smtClean="0"/>
          </a:p>
          <a:p>
            <a:pPr marL="635635" lvl="1" indent="-342900">
              <a:buClrTx/>
              <a:buFont typeface="Courier New" panose="02070309020205020404" pitchFamily="49" charset="0"/>
              <a:buChar char="o"/>
            </a:pPr>
            <a:r>
              <a:rPr lang="en-US" sz="2400" dirty="0" smtClean="0"/>
              <a:t>Plan </a:t>
            </a:r>
            <a:r>
              <a:rPr lang="en-US" sz="2400" dirty="0"/>
              <a:t>the research of a computer </a:t>
            </a:r>
            <a:r>
              <a:rPr lang="en-US" sz="2400" dirty="0" smtClean="0"/>
              <a:t>topic</a:t>
            </a:r>
            <a:endParaRPr lang="en-US" sz="2400" dirty="0" smtClean="0"/>
          </a:p>
          <a:p>
            <a:pPr marL="635635" lvl="1" indent="-342900">
              <a:buClrTx/>
              <a:buFont typeface="Courier New" panose="02070309020205020404" pitchFamily="49" charset="0"/>
              <a:buChar char="o"/>
            </a:pPr>
            <a:r>
              <a:rPr lang="en-US" sz="2400" dirty="0" smtClean="0"/>
              <a:t>Conduct </a:t>
            </a:r>
            <a:r>
              <a:rPr lang="en-US" sz="2400" dirty="0"/>
              <a:t>the research of a computer topic using computer technology, and </a:t>
            </a:r>
            <a:r>
              <a:rPr lang="en-US" sz="2400" dirty="0" smtClean="0"/>
              <a:t>to</a:t>
            </a:r>
            <a:endParaRPr lang="en-US" sz="2400" dirty="0" smtClean="0"/>
          </a:p>
          <a:p>
            <a:pPr marL="635635" lvl="1" indent="-342900">
              <a:buClrTx/>
              <a:buFont typeface="Courier New" panose="02070309020205020404" pitchFamily="49" charset="0"/>
              <a:buChar char="o"/>
            </a:pPr>
            <a:r>
              <a:rPr lang="en-US" sz="2400" dirty="0" smtClean="0"/>
              <a:t>Present </a:t>
            </a:r>
            <a:r>
              <a:rPr lang="en-US" sz="2400" dirty="0"/>
              <a:t>the results of research of a computer topic using computer technology</a:t>
            </a:r>
            <a:r>
              <a:rPr lang="en-US" sz="2400" dirty="0" smtClean="0"/>
              <a:t>.</a:t>
            </a:r>
            <a:endParaRPr lang="en-US" sz="2400" dirty="0"/>
          </a:p>
          <a:p>
            <a:r>
              <a:rPr lang="en-US" sz="2400" dirty="0"/>
              <a:t>The performance of all elements is to a standard that allows for further learning in this area. </a:t>
            </a:r>
            <a:endParaRPr lang="en-US" sz="2400" dirty="0"/>
          </a:p>
          <a:p>
            <a:endParaRPr lang="en-ZA" sz="2400" dirty="0"/>
          </a:p>
        </p:txBody>
      </p:sp>
      <p:pic>
        <p:nvPicPr>
          <p:cNvPr id="4" name="Picture 3"/>
          <p:cNvPicPr>
            <a:picLocks noChangeAspect="1"/>
          </p:cNvPicPr>
          <p:nvPr/>
        </p:nvPicPr>
        <p:blipFill>
          <a:blip r:embed="rId1"/>
          <a:stretch>
            <a:fillRect/>
          </a:stretch>
        </p:blipFill>
        <p:spPr>
          <a:xfrm>
            <a:off x="11348307" y="5989554"/>
            <a:ext cx="708916" cy="23923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effectLst>
                  <a:outerShdw blurRad="38100" dist="38100" dir="2700000" algn="tl">
                    <a:srgbClr val="000000">
                      <a:alpha val="43137"/>
                    </a:srgbClr>
                  </a:outerShdw>
                </a:effectLst>
              </a:rPr>
              <a:t>Unit standards to be covered</a:t>
            </a:r>
            <a:endParaRPr lang="en-ZA"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1"/>
          <a:stretch>
            <a:fillRect/>
          </a:stretch>
        </p:blipFill>
        <p:spPr>
          <a:xfrm>
            <a:off x="11027121" y="6000331"/>
            <a:ext cx="1004935" cy="314534"/>
          </a:xfrm>
          <a:prstGeom prst="rect">
            <a:avLst/>
          </a:prstGeom>
        </p:spPr>
      </p:pic>
      <p:graphicFrame>
        <p:nvGraphicFramePr>
          <p:cNvPr id="10" name="Table 9"/>
          <p:cNvGraphicFramePr>
            <a:graphicFrameLocks noGrp="1"/>
          </p:cNvGraphicFramePr>
          <p:nvPr/>
        </p:nvGraphicFramePr>
        <p:xfrm>
          <a:off x="1208016" y="1846905"/>
          <a:ext cx="8174134" cy="3213982"/>
        </p:xfrm>
        <a:graphic>
          <a:graphicData uri="http://schemas.openxmlformats.org/drawingml/2006/table">
            <a:tbl>
              <a:tblPr firstRow="1" bandRow="1">
                <a:tableStyleId>{073A0DAA-6AF3-43AB-8588-CEC1D06C72B9}</a:tableStyleId>
              </a:tblPr>
              <a:tblGrid>
                <a:gridCol w="1698688"/>
                <a:gridCol w="1019089"/>
                <a:gridCol w="3444581"/>
                <a:gridCol w="1005888"/>
                <a:gridCol w="1005888"/>
              </a:tblGrid>
              <a:tr h="423422">
                <a:tc>
                  <a:txBody>
                    <a:bodyPr/>
                    <a:lstStyle/>
                    <a:p>
                      <a:endParaRPr lang="en-ZA" dirty="0"/>
                    </a:p>
                  </a:txBody>
                  <a:tcPr/>
                </a:tc>
                <a:tc>
                  <a:txBody>
                    <a:bodyPr/>
                    <a:lstStyle/>
                    <a:p>
                      <a:r>
                        <a:rPr lang="en-US" dirty="0" smtClean="0"/>
                        <a:t>ID</a:t>
                      </a:r>
                      <a:endParaRPr lang="en-ZA" dirty="0"/>
                    </a:p>
                  </a:txBody>
                  <a:tcPr/>
                </a:tc>
                <a:tc>
                  <a:txBody>
                    <a:bodyPr/>
                    <a:lstStyle/>
                    <a:p>
                      <a:r>
                        <a:rPr lang="en-US" dirty="0" smtClean="0"/>
                        <a:t>Title</a:t>
                      </a:r>
                      <a:endParaRPr lang="en-ZA" dirty="0"/>
                    </a:p>
                  </a:txBody>
                  <a:tcPr/>
                </a:tc>
                <a:tc>
                  <a:txBody>
                    <a:bodyPr/>
                    <a:lstStyle/>
                    <a:p>
                      <a:r>
                        <a:rPr lang="en-US" dirty="0" smtClean="0"/>
                        <a:t>Credit </a:t>
                      </a:r>
                      <a:endParaRPr lang="en-ZA" dirty="0"/>
                    </a:p>
                  </a:txBody>
                  <a:tcPr/>
                </a:tc>
                <a:tc>
                  <a:txBody>
                    <a:bodyPr/>
                    <a:lstStyle/>
                    <a:p>
                      <a:r>
                        <a:rPr lang="en-US" dirty="0" smtClean="0"/>
                        <a:t>Pages</a:t>
                      </a:r>
                      <a:endParaRPr lang="en-ZA" dirty="0"/>
                    </a:p>
                  </a:txBody>
                  <a:tcPr/>
                </a:tc>
              </a:tr>
              <a:tr h="1015669">
                <a:tc>
                  <a:txBody>
                    <a:bodyPr/>
                    <a:lstStyle/>
                    <a:p>
                      <a:r>
                        <a:rPr lang="en-US" dirty="0" smtClean="0"/>
                        <a:t>Fundamentals</a:t>
                      </a:r>
                      <a:endParaRPr lang="en-ZA" dirty="0"/>
                    </a:p>
                  </a:txBody>
                  <a:tcPr/>
                </a:tc>
                <a:tc>
                  <a:txBody>
                    <a:bodyPr/>
                    <a:lstStyle/>
                    <a:p>
                      <a:r>
                        <a:rPr lang="en-US" dirty="0" smtClean="0"/>
                        <a:t>114059</a:t>
                      </a:r>
                      <a:endParaRPr lang="en-ZA" dirty="0"/>
                    </a:p>
                  </a:txBody>
                  <a:tcPr/>
                </a:tc>
                <a:tc>
                  <a:txBody>
                    <a:bodyPr/>
                    <a:lstStyle/>
                    <a:p>
                      <a:r>
                        <a:rPr lang="en-US" dirty="0" smtClean="0"/>
                        <a:t>Demonstrate an understanding of estimating a unit of work and the implications of late delivery</a:t>
                      </a:r>
                      <a:endParaRPr lang="en-ZA" dirty="0"/>
                    </a:p>
                  </a:txBody>
                  <a:tcPr/>
                </a:tc>
                <a:tc>
                  <a:txBody>
                    <a:bodyPr/>
                    <a:lstStyle/>
                    <a:p>
                      <a:r>
                        <a:rPr lang="en-US" dirty="0" smtClean="0"/>
                        <a:t>5</a:t>
                      </a:r>
                      <a:endParaRPr lang="en-ZA" dirty="0"/>
                    </a:p>
                  </a:txBody>
                  <a:tcPr/>
                </a:tc>
                <a:tc>
                  <a:txBody>
                    <a:bodyPr/>
                    <a:lstStyle/>
                    <a:p>
                      <a:r>
                        <a:rPr lang="en-US" dirty="0" smtClean="0"/>
                        <a:t>3 - </a:t>
                      </a:r>
                      <a:r>
                        <a:rPr lang="en-US" dirty="0" smtClean="0"/>
                        <a:t>17</a:t>
                      </a:r>
                      <a:endParaRPr lang="en-ZA" dirty="0"/>
                    </a:p>
                  </a:txBody>
                  <a:tcPr/>
                </a:tc>
              </a:tr>
              <a:tr h="73083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dirty="0" smtClean="0"/>
                        <a:t>Fundamentals</a:t>
                      </a:r>
                      <a:endParaRPr lang="en-ZA" dirty="0" smtClean="0"/>
                    </a:p>
                  </a:txBody>
                  <a:tcPr/>
                </a:tc>
                <a:tc>
                  <a:txBody>
                    <a:bodyPr/>
                    <a:lstStyle/>
                    <a:p>
                      <a:r>
                        <a:rPr lang="en-US" dirty="0" smtClean="0"/>
                        <a:t>114076</a:t>
                      </a:r>
                      <a:endParaRPr lang="en-ZA" dirty="0"/>
                    </a:p>
                  </a:txBody>
                  <a:tcPr/>
                </a:tc>
                <a:tc>
                  <a:txBody>
                    <a:bodyPr/>
                    <a:lstStyle/>
                    <a:p>
                      <a:r>
                        <a:rPr lang="en-US" dirty="0" smtClean="0"/>
                        <a:t>Use computer technology to research a computer topic </a:t>
                      </a:r>
                      <a:endParaRPr lang="en-ZA" dirty="0"/>
                    </a:p>
                  </a:txBody>
                  <a:tcPr/>
                </a:tc>
                <a:tc>
                  <a:txBody>
                    <a:bodyPr/>
                    <a:lstStyle/>
                    <a:p>
                      <a:r>
                        <a:rPr lang="en-US" dirty="0" smtClean="0"/>
                        <a:t>3</a:t>
                      </a:r>
                      <a:endParaRPr lang="en-ZA" dirty="0"/>
                    </a:p>
                  </a:txBody>
                  <a:tcPr/>
                </a:tc>
                <a:tc>
                  <a:txBody>
                    <a:bodyPr/>
                    <a:lstStyle/>
                    <a:p>
                      <a:r>
                        <a:rPr lang="en-US" dirty="0" smtClean="0"/>
                        <a:t>18 - 28</a:t>
                      </a:r>
                      <a:endParaRPr lang="en-ZA" dirty="0"/>
                    </a:p>
                  </a:txBody>
                  <a:tcPr/>
                </a:tc>
              </a:tr>
              <a:tr h="104405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dirty="0" smtClean="0"/>
                        <a:t>Fundamentals</a:t>
                      </a:r>
                      <a:endParaRPr lang="en-ZA" dirty="0" smtClean="0"/>
                    </a:p>
                  </a:txBody>
                  <a:tcPr/>
                </a:tc>
                <a:tc>
                  <a:txBody>
                    <a:bodyPr/>
                    <a:lstStyle/>
                    <a:p>
                      <a:r>
                        <a:rPr lang="en-US" dirty="0" smtClean="0"/>
                        <a:t>115431</a:t>
                      </a:r>
                      <a:endParaRPr lang="en-ZA" dirty="0"/>
                    </a:p>
                  </a:txBody>
                  <a:tcPr/>
                </a:tc>
                <a:tc>
                  <a:txBody>
                    <a:bodyPr/>
                    <a:lstStyle/>
                    <a:p>
                      <a:r>
                        <a:rPr lang="en-US" dirty="0" smtClean="0"/>
                        <a:t>Analyze feedback contexts and apply constructive feedback techniques</a:t>
                      </a:r>
                      <a:endParaRPr lang="en-ZA" dirty="0"/>
                    </a:p>
                  </a:txBody>
                  <a:tcPr/>
                </a:tc>
                <a:tc>
                  <a:txBody>
                    <a:bodyPr/>
                    <a:lstStyle/>
                    <a:p>
                      <a:r>
                        <a:rPr lang="en-US" dirty="0" smtClean="0"/>
                        <a:t>3</a:t>
                      </a:r>
                      <a:endParaRPr lang="en-ZA" dirty="0"/>
                    </a:p>
                  </a:txBody>
                  <a:tcPr/>
                </a:tc>
                <a:tc>
                  <a:txBody>
                    <a:bodyPr/>
                    <a:lstStyle/>
                    <a:p>
                      <a:r>
                        <a:rPr lang="en-US" dirty="0" smtClean="0"/>
                        <a:t>29 - 37</a:t>
                      </a:r>
                      <a:endParaRPr lang="en-ZA"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4165" y="92279"/>
            <a:ext cx="9731229" cy="2308324"/>
          </a:xfrm>
          <a:prstGeom prst="rect">
            <a:avLst/>
          </a:prstGeom>
        </p:spPr>
        <p:txBody>
          <a:bodyPr wrap="square">
            <a:spAutoFit/>
          </a:bodyPr>
          <a:lstStyle/>
          <a:p>
            <a:pPr algn="ctr"/>
            <a:endParaRPr lang="en-US" sz="3600" dirty="0" smtClean="0"/>
          </a:p>
          <a:p>
            <a:pPr algn="ctr"/>
            <a:r>
              <a:rPr lang="en-US" sz="3600" u="sng" dirty="0" smtClean="0">
                <a:effectLst>
                  <a:outerShdw blurRad="38100" dist="38100" dir="2700000" algn="tl">
                    <a:srgbClr val="000000">
                      <a:alpha val="43137"/>
                    </a:srgbClr>
                  </a:outerShdw>
                </a:effectLst>
              </a:rPr>
              <a:t>LEARNING </a:t>
            </a:r>
            <a:r>
              <a:rPr lang="en-US" sz="3600" u="sng" dirty="0">
                <a:effectLst>
                  <a:outerShdw blurRad="38100" dist="38100" dir="2700000" algn="tl">
                    <a:srgbClr val="000000">
                      <a:alpha val="43137"/>
                    </a:srgbClr>
                  </a:outerShdw>
                </a:effectLst>
              </a:rPr>
              <a:t>ASSUMED TO BE IN PLACE AND RECOGNITION OF PRIOR LEARNING </a:t>
            </a:r>
            <a:endParaRPr lang="en-US" sz="3600" u="sng" dirty="0" smtClean="0">
              <a:effectLst>
                <a:outerShdw blurRad="38100" dist="38100" dir="2700000" algn="tl">
                  <a:srgbClr val="000000">
                    <a:alpha val="43137"/>
                  </a:srgbClr>
                </a:outerShdw>
              </a:effectLst>
            </a:endParaRPr>
          </a:p>
          <a:p>
            <a:pPr algn="ctr"/>
            <a:endParaRPr lang="en-US" sz="3600" dirty="0" smtClean="0"/>
          </a:p>
        </p:txBody>
      </p:sp>
      <p:sp>
        <p:nvSpPr>
          <p:cNvPr id="3" name="Rectangle 2"/>
          <p:cNvSpPr/>
          <p:nvPr/>
        </p:nvSpPr>
        <p:spPr>
          <a:xfrm>
            <a:off x="997127" y="2090437"/>
            <a:ext cx="8110659" cy="2308324"/>
          </a:xfrm>
          <a:prstGeom prst="rect">
            <a:avLst/>
          </a:prstGeom>
        </p:spPr>
        <p:txBody>
          <a:bodyPr wrap="square">
            <a:spAutoFit/>
          </a:bodyPr>
          <a:lstStyle/>
          <a:p>
            <a:r>
              <a:rPr lang="en-US" sz="2400" dirty="0" smtClean="0"/>
              <a:t>The credit value of this unit is based on a person having prior knowledge and skills to:</a:t>
            </a:r>
            <a:endParaRPr lang="en-US" sz="2400" dirty="0" smtClean="0"/>
          </a:p>
          <a:p>
            <a:endParaRPr lang="en-US" sz="2400" dirty="0" smtClean="0"/>
          </a:p>
          <a:p>
            <a:pPr marL="285750" indent="-285750">
              <a:buFont typeface="Arial" panose="020B0604020202020204" pitchFamily="34" charset="0"/>
              <a:buChar char="•"/>
            </a:pPr>
            <a:r>
              <a:rPr lang="en-US" sz="2400" dirty="0" smtClean="0">
                <a:latin typeface="+mj-lt"/>
              </a:rPr>
              <a:t>Operate a personal computer</a:t>
            </a:r>
            <a:endParaRPr lang="en-US" sz="2400" dirty="0" smtClean="0">
              <a:latin typeface="+mj-lt"/>
            </a:endParaRPr>
          </a:p>
          <a:p>
            <a:pPr marL="285750" indent="-285750">
              <a:buFont typeface="Arial" panose="020B0604020202020204" pitchFamily="34" charset="0"/>
              <a:buChar char="•"/>
            </a:pPr>
            <a:r>
              <a:rPr lang="en-US" sz="2400" dirty="0" smtClean="0">
                <a:latin typeface="+mj-lt"/>
              </a:rPr>
              <a:t>Produce presentation documents for business</a:t>
            </a:r>
            <a:endParaRPr lang="en-US" sz="2400" dirty="0" smtClean="0">
              <a:latin typeface="+mj-lt"/>
            </a:endParaRPr>
          </a:p>
          <a:p>
            <a:pPr marL="285750" indent="-285750">
              <a:buFont typeface="Arial" panose="020B0604020202020204" pitchFamily="34" charset="0"/>
              <a:buChar char="•"/>
            </a:pPr>
            <a:r>
              <a:rPr lang="en-US" sz="2400" dirty="0" smtClean="0">
                <a:latin typeface="+mj-lt"/>
              </a:rPr>
              <a:t>Demonstrate ability to use the World Wide Web. </a:t>
            </a:r>
            <a:endParaRPr lang="en-US" sz="2400" dirty="0">
              <a:latin typeface="+mj-lt"/>
            </a:endParaRPr>
          </a:p>
        </p:txBody>
      </p:sp>
      <p:pic>
        <p:nvPicPr>
          <p:cNvPr id="4" name="Picture 3"/>
          <p:cNvPicPr>
            <a:picLocks noChangeAspect="1"/>
          </p:cNvPicPr>
          <p:nvPr/>
        </p:nvPicPr>
        <p:blipFill>
          <a:blip r:embed="rId1"/>
          <a:stretch>
            <a:fillRect/>
          </a:stretch>
        </p:blipFill>
        <p:spPr>
          <a:xfrm>
            <a:off x="11323140" y="6101584"/>
            <a:ext cx="708916" cy="23923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755009"/>
            <a:ext cx="10058400" cy="982351"/>
          </a:xfrm>
        </p:spPr>
        <p:txBody>
          <a:bodyPr>
            <a:normAutofit/>
          </a:bodyPr>
          <a:lstStyle/>
          <a:p>
            <a:pPr algn="ctr"/>
            <a:r>
              <a:rPr lang="en-US" sz="4400" b="1" dirty="0" smtClean="0">
                <a:effectLst>
                  <a:outerShdw blurRad="38100" dist="38100" dir="2700000" algn="tl">
                    <a:srgbClr val="000000">
                      <a:alpha val="43137"/>
                    </a:srgbClr>
                  </a:outerShdw>
                </a:effectLst>
              </a:rPr>
              <a:t>Specific Outcome </a:t>
            </a:r>
            <a:r>
              <a:rPr lang="en-US" sz="4400" b="1" dirty="0" smtClean="0">
                <a:effectLst>
                  <a:outerShdw blurRad="38100" dist="38100" dir="2700000" algn="tl">
                    <a:srgbClr val="000000">
                      <a:alpha val="43137"/>
                    </a:srgbClr>
                  </a:outerShdw>
                </a:effectLst>
              </a:rPr>
              <a:t>1</a:t>
            </a:r>
            <a:endParaRPr lang="en-ZA" sz="4400" dirty="0">
              <a:effectLst>
                <a:outerShdw blurRad="38100" dist="38100" dir="2700000" algn="tl">
                  <a:srgbClr val="000000">
                    <a:alpha val="43137"/>
                  </a:srgbClr>
                </a:outerShdw>
              </a:effectLst>
            </a:endParaRPr>
          </a:p>
        </p:txBody>
      </p:sp>
      <p:sp>
        <p:nvSpPr>
          <p:cNvPr id="3" name="TextBox 2"/>
          <p:cNvSpPr txBox="1"/>
          <p:nvPr/>
        </p:nvSpPr>
        <p:spPr>
          <a:xfrm>
            <a:off x="579120" y="1737360"/>
            <a:ext cx="11094720" cy="646331"/>
          </a:xfrm>
          <a:prstGeom prst="rect">
            <a:avLst/>
          </a:prstGeom>
          <a:noFill/>
        </p:spPr>
        <p:txBody>
          <a:bodyPr wrap="square" rtlCol="0">
            <a:spAutoFit/>
          </a:bodyPr>
          <a:lstStyle/>
          <a:p>
            <a:pPr algn="ctr"/>
            <a:r>
              <a:rPr lang="en-US" b="1" dirty="0"/>
              <a:t>Plan the research of a computer topic</a:t>
            </a:r>
            <a:endParaRPr lang="en-US" b="1" dirty="0"/>
          </a:p>
          <a:p>
            <a:endParaRPr lang="en-ZA" dirty="0"/>
          </a:p>
        </p:txBody>
      </p:sp>
      <p:sp>
        <p:nvSpPr>
          <p:cNvPr id="6" name="TextBox 5"/>
          <p:cNvSpPr txBox="1"/>
          <p:nvPr/>
        </p:nvSpPr>
        <p:spPr>
          <a:xfrm>
            <a:off x="411600" y="2446245"/>
            <a:ext cx="6760987" cy="3416320"/>
          </a:xfrm>
          <a:prstGeom prst="rect">
            <a:avLst/>
          </a:prstGeom>
          <a:noFill/>
        </p:spPr>
        <p:txBody>
          <a:bodyPr wrap="square" rtlCol="0">
            <a:spAutoFit/>
          </a:bodyPr>
          <a:lstStyle/>
          <a:p>
            <a:r>
              <a:rPr lang="en-US" b="1" dirty="0"/>
              <a:t>Planning Steps of Research</a:t>
            </a:r>
            <a:endParaRPr lang="en-US" b="1" dirty="0"/>
          </a:p>
          <a:p>
            <a:endParaRPr lang="en-US" dirty="0"/>
          </a:p>
          <a:p>
            <a:pPr marL="342900" indent="-342900">
              <a:buFont typeface="+mj-lt"/>
              <a:buAutoNum type="arabicPeriod"/>
            </a:pPr>
            <a:r>
              <a:rPr lang="en-US" dirty="0"/>
              <a:t>Identify the problem or topic: Determine the research problem or area of interest, considering feasibility, resources, and potential impact.</a:t>
            </a:r>
            <a:endParaRPr lang="en-US" dirty="0"/>
          </a:p>
          <a:p>
            <a:pPr marL="342900" indent="-342900">
              <a:buFont typeface="+mj-lt"/>
              <a:buAutoNum type="arabicPeriod"/>
            </a:pPr>
            <a:r>
              <a:rPr lang="en-US" dirty="0"/>
              <a:t>Review prior research: Explore existing literature to gain an understanding of the current state of knowledge and inform the research design.</a:t>
            </a:r>
            <a:endParaRPr lang="en-US" dirty="0"/>
          </a:p>
          <a:p>
            <a:pPr marL="342900" indent="-342900">
              <a:buFont typeface="+mj-lt"/>
              <a:buAutoNum type="arabicPeriod"/>
            </a:pPr>
            <a:r>
              <a:rPr lang="en-US" dirty="0"/>
              <a:t>Determine the research purpose, questions, or hypotheses: Clarify the purpose and scope of the study, including research questions or hypotheses.</a:t>
            </a:r>
            <a:endParaRPr lang="en-US" dirty="0"/>
          </a:p>
          <a:p>
            <a:endParaRPr lang="en-ZA" dirty="0"/>
          </a:p>
        </p:txBody>
      </p:sp>
      <p:pic>
        <p:nvPicPr>
          <p:cNvPr id="7" name="Picture 6" descr="&lt;strong&gt;Research&lt;/strong&gt; Tools: 2020"/>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1211"/>
                    </a14:imgEffect>
                    <a14:imgEffect>
                      <a14:saturation sat="390000"/>
                    </a14:imgEffect>
                  </a14:imgLayer>
                </a14:imgProps>
              </a:ext>
              <a:ext uri="{28A0092B-C50C-407E-A947-70E740481C1C}">
                <a14:useLocalDpi xmlns:a14="http://schemas.microsoft.com/office/drawing/2010/main" val="0"/>
              </a:ext>
            </a:extLst>
          </a:blip>
          <a:stretch>
            <a:fillRect/>
          </a:stretch>
        </p:blipFill>
        <p:spPr>
          <a:xfrm>
            <a:off x="7869761" y="2383690"/>
            <a:ext cx="3695490" cy="3478875"/>
          </a:xfrm>
          <a:prstGeom prst="rect">
            <a:avLst/>
          </a:prstGeom>
          <a:effectLst>
            <a:outerShdw dir="5400000" algn="ctr" rotWithShape="0">
              <a:schemeClr val="accent1">
                <a:alpha val="94000"/>
              </a:schemeClr>
            </a:outerShdw>
          </a:effectLst>
        </p:spPr>
      </p:pic>
      <p:pic>
        <p:nvPicPr>
          <p:cNvPr id="9" name="Picture 8"/>
          <p:cNvPicPr>
            <a:picLocks noChangeAspect="1"/>
          </p:cNvPicPr>
          <p:nvPr/>
        </p:nvPicPr>
        <p:blipFill>
          <a:blip r:embed="rId3"/>
          <a:stretch>
            <a:fillRect/>
          </a:stretch>
        </p:blipFill>
        <p:spPr>
          <a:xfrm>
            <a:off x="11323140" y="6092982"/>
            <a:ext cx="708916" cy="22188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412" y="251670"/>
            <a:ext cx="7480182" cy="2739211"/>
          </a:xfrm>
          <a:prstGeom prst="rect">
            <a:avLst/>
          </a:prstGeom>
        </p:spPr>
        <p:txBody>
          <a:bodyPr wrap="square">
            <a:spAutoFit/>
          </a:bodyPr>
          <a:lstStyle/>
          <a:p>
            <a:r>
              <a:rPr lang="en-US" sz="2800" b="1" u="sng" dirty="0">
                <a:effectLst>
                  <a:outerShdw blurRad="38100" dist="38100" dir="2700000" algn="tl">
                    <a:srgbClr val="000000">
                      <a:alpha val="43137"/>
                    </a:srgbClr>
                  </a:outerShdw>
                </a:effectLst>
              </a:rPr>
              <a:t>Introduction to Computer Research</a:t>
            </a:r>
            <a:br>
              <a:rPr lang="en-US" dirty="0"/>
            </a:br>
            <a:endParaRPr lang="en-US" dirty="0"/>
          </a:p>
          <a:p>
            <a:pPr marL="285750" indent="-285750">
              <a:buFont typeface="Arial" panose="020B0604020202020204" pitchFamily="34" charset="0"/>
              <a:buChar char="•"/>
            </a:pPr>
            <a:r>
              <a:rPr lang="en-US" dirty="0"/>
              <a:t>Qualitative research methods are increasingly used in evaluating computer systems and information technology.</a:t>
            </a:r>
            <a:endParaRPr lang="en-US" dirty="0"/>
          </a:p>
          <a:p>
            <a:pPr marL="285750" indent="-285750">
              <a:buFont typeface="Arial" panose="020B0604020202020204" pitchFamily="34" charset="0"/>
              <a:buChar char="•"/>
            </a:pPr>
            <a:r>
              <a:rPr lang="en-US" dirty="0"/>
              <a:t>The goal of qualitative research is to understand issues or situations by investigating perspectives, behavior, and context.</a:t>
            </a:r>
            <a:endParaRPr lang="en-US" dirty="0"/>
          </a:p>
          <a:p>
            <a:pPr marL="285750" indent="-285750">
              <a:buFont typeface="Arial" panose="020B0604020202020204" pitchFamily="34" charset="0"/>
              <a:buChar char="•"/>
            </a:pPr>
            <a:r>
              <a:rPr lang="en-US" dirty="0"/>
              <a:t>Qualitative data is gathered through observations, interviews, and documents, and analyzed using systematic techniques.</a:t>
            </a:r>
            <a:endParaRPr lang="en-US" dirty="0"/>
          </a:p>
          <a:p>
            <a:endParaRPr lang="en-US" b="1" dirty="0"/>
          </a:p>
        </p:txBody>
      </p:sp>
      <p:graphicFrame>
        <p:nvGraphicFramePr>
          <p:cNvPr id="4" name="Diagram 3"/>
          <p:cNvGraphicFramePr/>
          <p:nvPr/>
        </p:nvGraphicFramePr>
        <p:xfrm>
          <a:off x="296412" y="2004969"/>
          <a:ext cx="11011948" cy="414175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5" name="Picture 4"/>
          <p:cNvPicPr>
            <a:picLocks noChangeAspect="1"/>
          </p:cNvPicPr>
          <p:nvPr/>
        </p:nvPicPr>
        <p:blipFill>
          <a:blip r:embed="rId6"/>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188" y="3657600"/>
            <a:ext cx="7111512" cy="2308324"/>
          </a:xfrm>
          <a:prstGeom prst="rect">
            <a:avLst/>
          </a:prstGeom>
        </p:spPr>
        <p:txBody>
          <a:bodyPr wrap="square">
            <a:spAutoFit/>
          </a:bodyPr>
          <a:lstStyle/>
          <a:p>
            <a:pPr algn="just"/>
            <a:r>
              <a:rPr lang="en-US" b="1" dirty="0" smtClean="0"/>
              <a:t>Qualitative evaluators typically  begin with questions such as:</a:t>
            </a:r>
            <a:endParaRPr lang="en-US" b="1" dirty="0" smtClean="0"/>
          </a:p>
          <a:p>
            <a:pPr marL="285750" indent="-285750" algn="just">
              <a:buFont typeface="Arial" panose="020B0604020202020204" pitchFamily="34" charset="0"/>
              <a:buChar char="•"/>
            </a:pPr>
            <a:endParaRPr lang="en-US" b="1" dirty="0" smtClean="0"/>
          </a:p>
          <a:p>
            <a:pPr marL="285750" indent="-285750" algn="just">
              <a:buFont typeface="Arial" panose="020B0604020202020204" pitchFamily="34" charset="0"/>
              <a:buChar char="•"/>
            </a:pPr>
            <a:r>
              <a:rPr lang="en-US" dirty="0" smtClean="0">
                <a:latin typeface="+mj-lt"/>
              </a:rPr>
              <a:t>What  is happening here?</a:t>
            </a:r>
            <a:endParaRPr lang="en-US" dirty="0" smtClean="0">
              <a:latin typeface="+mj-lt"/>
            </a:endParaRPr>
          </a:p>
          <a:p>
            <a:pPr marL="285750" indent="-285750" algn="just">
              <a:buFont typeface="Arial" panose="020B0604020202020204" pitchFamily="34" charset="0"/>
              <a:buChar char="•"/>
            </a:pPr>
            <a:r>
              <a:rPr lang="en-US" dirty="0" smtClean="0">
                <a:latin typeface="+mj-lt"/>
              </a:rPr>
              <a:t>Why is it happening?</a:t>
            </a:r>
            <a:endParaRPr lang="en-US" dirty="0" smtClean="0">
              <a:latin typeface="+mj-lt"/>
            </a:endParaRPr>
          </a:p>
          <a:p>
            <a:pPr marL="285750" indent="-285750" algn="just">
              <a:buFont typeface="Arial" panose="020B0604020202020204" pitchFamily="34" charset="0"/>
              <a:buChar char="•"/>
            </a:pPr>
            <a:r>
              <a:rPr lang="en-US" dirty="0" smtClean="0">
                <a:latin typeface="+mj-lt"/>
              </a:rPr>
              <a:t>How has it come to happen in this particular way?</a:t>
            </a:r>
            <a:endParaRPr lang="en-US" dirty="0" smtClean="0">
              <a:latin typeface="+mj-lt"/>
            </a:endParaRPr>
          </a:p>
          <a:p>
            <a:pPr marL="285750" indent="-285750" algn="just">
              <a:buFont typeface="Arial" panose="020B0604020202020204" pitchFamily="34" charset="0"/>
              <a:buChar char="•"/>
            </a:pPr>
            <a:r>
              <a:rPr lang="en-US" dirty="0" smtClean="0">
                <a:latin typeface="+mj-lt"/>
              </a:rPr>
              <a:t>What  do the people  involved  think  is happening?</a:t>
            </a:r>
            <a:endParaRPr lang="en-US" dirty="0" smtClean="0">
              <a:latin typeface="+mj-lt"/>
            </a:endParaRPr>
          </a:p>
          <a:p>
            <a:pPr marL="285750" indent="-285750" algn="just">
              <a:buFont typeface="Arial" panose="020B0604020202020204" pitchFamily="34" charset="0"/>
              <a:buChar char="•"/>
            </a:pPr>
            <a:r>
              <a:rPr lang="en-US" dirty="0" smtClean="0">
                <a:latin typeface="+mj-lt"/>
              </a:rPr>
              <a:t>How are these  people  responding to what is happening?</a:t>
            </a:r>
            <a:endParaRPr lang="en-US" dirty="0" smtClean="0">
              <a:latin typeface="+mj-lt"/>
            </a:endParaRPr>
          </a:p>
          <a:p>
            <a:pPr marL="285750" indent="-285750" algn="just">
              <a:buFont typeface="Arial" panose="020B0604020202020204" pitchFamily="34" charset="0"/>
              <a:buChar char="•"/>
            </a:pPr>
            <a:r>
              <a:rPr lang="en-US" dirty="0" smtClean="0">
                <a:latin typeface="+mj-lt"/>
              </a:rPr>
              <a:t>Why are these  people  responding that  way?</a:t>
            </a:r>
            <a:endParaRPr lang="en-US" dirty="0">
              <a:latin typeface="+mj-lt"/>
            </a:endParaRPr>
          </a:p>
        </p:txBody>
      </p:sp>
      <p:sp>
        <p:nvSpPr>
          <p:cNvPr id="3" name="TextBox 2"/>
          <p:cNvSpPr txBox="1"/>
          <p:nvPr/>
        </p:nvSpPr>
        <p:spPr>
          <a:xfrm>
            <a:off x="7700857" y="1303970"/>
            <a:ext cx="4144711"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Qualitative </a:t>
            </a:r>
            <a:r>
              <a:rPr lang="en-US" sz="1600" dirty="0"/>
              <a:t>research methods are useful for understanding complex issues and contexts.</a:t>
            </a:r>
            <a:endParaRPr lang="en-US" sz="1600" dirty="0"/>
          </a:p>
          <a:p>
            <a:pPr marL="285750" indent="-285750">
              <a:buFont typeface="Arial" panose="020B0604020202020204" pitchFamily="34" charset="0"/>
              <a:buChar char="•"/>
            </a:pPr>
            <a:r>
              <a:rPr lang="en-US" sz="1600" dirty="0"/>
              <a:t>Research questions should be framed as "what," "how," and "why" queries.</a:t>
            </a:r>
            <a:endParaRPr lang="en-US" sz="1600" dirty="0"/>
          </a:p>
          <a:p>
            <a:pPr marL="285750" indent="-285750">
              <a:buFont typeface="Arial" panose="020B0604020202020204" pitchFamily="34" charset="0"/>
              <a:buChar char="•"/>
            </a:pPr>
            <a:r>
              <a:rPr lang="en-US" sz="1600" dirty="0"/>
              <a:t>The design stage is critical in planning a research project, including determining the methodological procedure and time schedule</a:t>
            </a:r>
            <a:r>
              <a:rPr lang="en-US" sz="1600" dirty="0" smtClean="0"/>
              <a:t>.</a:t>
            </a:r>
            <a:endParaRPr lang="en-US" sz="1600" dirty="0"/>
          </a:p>
        </p:txBody>
      </p:sp>
      <p:sp>
        <p:nvSpPr>
          <p:cNvPr id="4" name="TextBox 3"/>
          <p:cNvSpPr txBox="1"/>
          <p:nvPr/>
        </p:nvSpPr>
        <p:spPr>
          <a:xfrm>
            <a:off x="0" y="1363355"/>
            <a:ext cx="3625454"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Qualitative </a:t>
            </a:r>
            <a:r>
              <a:rPr lang="en-US" sz="1600" dirty="0"/>
              <a:t>methods typically focus on description, interpretation, and explanation of events, situations, processes, and outcomes.</a:t>
            </a:r>
            <a:endParaRPr lang="en-US" sz="1600" dirty="0"/>
          </a:p>
          <a:p>
            <a:pPr marL="285750" indent="-285750">
              <a:buFont typeface="Arial" panose="020B0604020202020204" pitchFamily="34" charset="0"/>
              <a:buChar char="•"/>
            </a:pPr>
            <a:r>
              <a:rPr lang="en-US" sz="1600" dirty="0"/>
              <a:t>Research questions are initially framed as "what," "how," and "why" queries</a:t>
            </a:r>
            <a:r>
              <a:rPr lang="en-US" sz="1600" dirty="0" smtClean="0"/>
              <a:t>.</a:t>
            </a:r>
            <a:endParaRPr lang="en-US" sz="1600" dirty="0"/>
          </a:p>
        </p:txBody>
      </p:sp>
      <p:sp>
        <p:nvSpPr>
          <p:cNvPr id="5" name="TextBox 4"/>
          <p:cNvSpPr txBox="1"/>
          <p:nvPr/>
        </p:nvSpPr>
        <p:spPr>
          <a:xfrm>
            <a:off x="3885513" y="1363355"/>
            <a:ext cx="3700329"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Designing</a:t>
            </a:r>
            <a:r>
              <a:rPr lang="en-US" sz="1600" dirty="0"/>
              <a:t>: Plan the methodological procedure, including the time schedule and interrelation of steps.</a:t>
            </a:r>
            <a:endParaRPr lang="en-US" sz="1600" dirty="0"/>
          </a:p>
          <a:p>
            <a:pPr marL="285750" indent="-285750">
              <a:buFont typeface="Arial" panose="020B0604020202020204" pitchFamily="34" charset="0"/>
              <a:buChar char="•"/>
            </a:pPr>
            <a:r>
              <a:rPr lang="en-US" sz="1600" dirty="0"/>
              <a:t>Reporting: Present findings in a written report</a:t>
            </a:r>
            <a:r>
              <a:rPr lang="en-US" sz="1600" dirty="0" smtClean="0"/>
              <a:t>.</a:t>
            </a:r>
            <a:endParaRPr lang="en-US" sz="1600" dirty="0" smtClean="0"/>
          </a:p>
        </p:txBody>
      </p:sp>
      <p:sp>
        <p:nvSpPr>
          <p:cNvPr id="6" name="Oval 5"/>
          <p:cNvSpPr/>
          <p:nvPr/>
        </p:nvSpPr>
        <p:spPr>
          <a:xfrm>
            <a:off x="169113" y="369117"/>
            <a:ext cx="3312318" cy="934854"/>
          </a:xfrm>
          <a:prstGeom prst="ellipse">
            <a:avLst/>
          </a:prstGeom>
          <a:solidFill>
            <a:schemeClr val="accent3">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Research </a:t>
            </a:r>
            <a:r>
              <a:rPr lang="en-US" b="1" dirty="0"/>
              <a:t>Questions and Evaluation </a:t>
            </a:r>
            <a:r>
              <a:rPr lang="en-US" b="1" dirty="0" smtClean="0"/>
              <a:t>Goals</a:t>
            </a:r>
            <a:endParaRPr lang="en-US" b="1" dirty="0"/>
          </a:p>
        </p:txBody>
      </p:sp>
      <p:sp>
        <p:nvSpPr>
          <p:cNvPr id="7" name="Oval 6"/>
          <p:cNvSpPr/>
          <p:nvPr/>
        </p:nvSpPr>
        <p:spPr>
          <a:xfrm>
            <a:off x="4173564" y="392549"/>
            <a:ext cx="3267744" cy="934853"/>
          </a:xfrm>
          <a:prstGeom prst="ellipse">
            <a:avLst/>
          </a:prstGeom>
          <a:solidFill>
            <a:schemeClr val="accent3">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Other Considerations in Planning a Research Project</a:t>
            </a:r>
            <a:endParaRPr lang="en-US" b="1" dirty="0"/>
          </a:p>
        </p:txBody>
      </p:sp>
      <p:sp>
        <p:nvSpPr>
          <p:cNvPr id="9" name="Oval 8"/>
          <p:cNvSpPr/>
          <p:nvPr/>
        </p:nvSpPr>
        <p:spPr>
          <a:xfrm>
            <a:off x="8133442" y="369117"/>
            <a:ext cx="3267744" cy="934853"/>
          </a:xfrm>
          <a:prstGeom prst="ellipse">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Some key takeaways from this text include</a:t>
            </a:r>
            <a:r>
              <a:rPr lang="en-US" dirty="0" smtClean="0"/>
              <a:t>:</a:t>
            </a:r>
            <a:endParaRPr lang="en-US" dirty="0"/>
          </a:p>
        </p:txBody>
      </p:sp>
      <p:pic>
        <p:nvPicPr>
          <p:cNvPr id="11" name="Picture 10" descr="Project Management &lt;strong&gt;Planning&lt;/strong&gt; · Free photo on Pixabay"/>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64145" y="3288483"/>
            <a:ext cx="4240207" cy="2817971"/>
          </a:xfrm>
          <a:prstGeom prst="rect">
            <a:avLst/>
          </a:prstGeom>
        </p:spPr>
      </p:pic>
      <p:pic>
        <p:nvPicPr>
          <p:cNvPr id="12" name="Picture 11"/>
          <p:cNvPicPr>
            <a:picLocks noChangeAspect="1"/>
          </p:cNvPicPr>
          <p:nvPr/>
        </p:nvPicPr>
        <p:blipFill>
          <a:blip r:embed="rId2"/>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Table 3"/>
          <p:cNvGraphicFramePr/>
          <p:nvPr>
            <p:custDataLst>
              <p:tags r:id="rId1"/>
            </p:custDataLst>
          </p:nvPr>
        </p:nvGraphicFramePr>
        <p:xfrm>
          <a:off x="550545" y="732155"/>
          <a:ext cx="10946765" cy="4213225"/>
        </p:xfrm>
        <a:graphic>
          <a:graphicData uri="http://schemas.openxmlformats.org/drawingml/2006/table">
            <a:tbl>
              <a:tblPr/>
              <a:tblGrid>
                <a:gridCol w="10946765"/>
              </a:tblGrid>
              <a:tr h="826770">
                <a:tc>
                  <a:txBody>
                    <a:bodyPr/>
                    <a:p>
                      <a:pPr algn="ctr">
                        <a:lnSpc>
                          <a:spcPct val="150000"/>
                        </a:lnSpc>
                        <a:spcBef>
                          <a:spcPct val="0"/>
                        </a:spcBef>
                        <a:spcAft>
                          <a:spcPct val="0"/>
                        </a:spcAft>
                      </a:pPr>
                      <a:r>
                        <a:rPr sz="2400" b="1">
                          <a:latin typeface="Century Gothic" panose="020B0502020202020204"/>
                          <a:ea typeface="Times New Roman" panose="02020603050405020304"/>
                        </a:rPr>
                        <a:t>SPECIFIC OUTCOME 2 :</a:t>
                      </a:r>
                      <a:endParaRPr sz="2400" b="1">
                        <a:latin typeface="Century Gothic" panose="020B0502020202020204"/>
                        <a:ea typeface="Times New Roman" panose="02020603050405020304"/>
                      </a:endParaRPr>
                    </a:p>
                    <a:p>
                      <a:pPr algn="ctr">
                        <a:lnSpc>
                          <a:spcPct val="150000"/>
                        </a:lnSpc>
                        <a:spcBef>
                          <a:spcPct val="0"/>
                        </a:spcBef>
                        <a:spcAft>
                          <a:spcPct val="0"/>
                        </a:spcAft>
                      </a:pPr>
                      <a:r>
                        <a:rPr sz="2400" b="1">
                          <a:latin typeface="Century Gothic" panose="020B0502020202020204"/>
                          <a:ea typeface="Times New Roman" panose="02020603050405020304"/>
                        </a:rPr>
                        <a:t>Conduct research of a computer topic using computer technology.</a:t>
                      </a:r>
                      <a:endParaRPr sz="2400" b="1">
                        <a:latin typeface="Century Gothic" panose="020B0502020202020204"/>
                        <a:ea typeface="Times New Roman" panose="02020603050405020304"/>
                      </a:endParaRPr>
                    </a:p>
                  </a:txBody>
                  <a:tcPr marL="0" marR="0" marT="0" marB="0" anchor="t" anchorCtr="0">
                    <a:lnL>
                      <a:noFill/>
                    </a:lnL>
                    <a:lnR>
                      <a:noFill/>
                    </a:lnR>
                    <a:lnT>
                      <a:noFill/>
                    </a:lnT>
                    <a:lnB>
                      <a:noFill/>
                    </a:lnB>
                    <a:solidFill>
                      <a:schemeClr val="accent1">
                        <a:lumMod val="40000"/>
                        <a:lumOff val="60000"/>
                      </a:schemeClr>
                    </a:solidFill>
                  </a:tcPr>
                </a:tc>
              </a:tr>
              <a:tr h="563880">
                <a:tc>
                  <a:txBody>
                    <a:bodyPr/>
                    <a:p>
                      <a:pPr algn="ctr">
                        <a:lnSpc>
                          <a:spcPct val="150000"/>
                        </a:lnSpc>
                        <a:spcBef>
                          <a:spcPct val="0"/>
                        </a:spcBef>
                        <a:spcAft>
                          <a:spcPct val="0"/>
                        </a:spcAft>
                      </a:pPr>
                      <a:r>
                        <a:rPr sz="2400" b="1">
                          <a:latin typeface="Century Gothic" panose="020B0502020202020204"/>
                          <a:ea typeface="Times New Roman" panose="02020603050405020304"/>
                        </a:rPr>
                        <a:t>ASSESEMENT CRITERIA</a:t>
                      </a:r>
                      <a:endParaRPr sz="2400" b="1">
                        <a:latin typeface="Century Gothic" panose="020B0502020202020204"/>
                        <a:ea typeface="Times New Roman" panose="02020603050405020304"/>
                      </a:endParaRPr>
                    </a:p>
                  </a:txBody>
                  <a:tcPr marL="0" marR="0" marT="0" marB="0" anchor="t" anchorCtr="0">
                    <a:lnL>
                      <a:noFill/>
                    </a:lnL>
                    <a:lnR>
                      <a:noFill/>
                    </a:lnR>
                    <a:lnT>
                      <a:noFill/>
                    </a:lnT>
                    <a:lnB>
                      <a:noFill/>
                    </a:lnB>
                    <a:solidFill>
                      <a:schemeClr val="accent1">
                        <a:lumMod val="40000"/>
                        <a:lumOff val="60000"/>
                      </a:schemeClr>
                    </a:solidFill>
                  </a:tcPr>
                </a:tc>
              </a:tr>
              <a:tr h="2822575">
                <a:tc>
                  <a:txBody>
                    <a:bodyPr/>
                    <a:p>
                      <a:pPr algn="just">
                        <a:lnSpc>
                          <a:spcPct val="150000"/>
                        </a:lnSpc>
                        <a:spcBef>
                          <a:spcPct val="0"/>
                        </a:spcBef>
                        <a:spcAft>
                          <a:spcPct val="0"/>
                        </a:spcAft>
                        <a:buFont typeface="Wingdings" panose="05000000000000000000"/>
                        <a:buChar char=""/>
                      </a:pPr>
                      <a:r>
                        <a:rPr sz="1600">
                          <a:latin typeface="Century Gothic" panose="020B0502020202020204"/>
                          <a:ea typeface="Times New Roman" panose="02020603050405020304"/>
                        </a:rPr>
                        <a:t>The research conducted accumulates data according to the research plan. </a:t>
                      </a:r>
                      <a:endParaRPr sz="1600">
                        <a:latin typeface="Century Gothic" panose="020B0502020202020204"/>
                        <a:ea typeface="Times New Roman" panose="02020603050405020304"/>
                      </a:endParaRPr>
                    </a:p>
                    <a:p>
                      <a:pPr algn="just">
                        <a:lnSpc>
                          <a:spcPct val="150000"/>
                        </a:lnSpc>
                        <a:spcBef>
                          <a:spcPct val="0"/>
                        </a:spcBef>
                        <a:spcAft>
                          <a:spcPct val="0"/>
                        </a:spcAft>
                        <a:buFont typeface="Wingdings" panose="05000000000000000000"/>
                        <a:buChar char=""/>
                      </a:pPr>
                      <a:r>
                        <a:rPr sz="1600">
                          <a:latin typeface="Century Gothic" panose="020B0502020202020204"/>
                          <a:ea typeface="Times New Roman" panose="02020603050405020304"/>
                        </a:rPr>
                        <a:t>The research conducted provides data analysis with conclusions. </a:t>
                      </a:r>
                      <a:endParaRPr sz="1600">
                        <a:latin typeface="Century Gothic" panose="020B0502020202020204"/>
                        <a:ea typeface="Times New Roman" panose="02020603050405020304"/>
                      </a:endParaRPr>
                    </a:p>
                    <a:p>
                      <a:pPr algn="just">
                        <a:lnSpc>
                          <a:spcPct val="150000"/>
                        </a:lnSpc>
                        <a:spcBef>
                          <a:spcPct val="0"/>
                        </a:spcBef>
                        <a:spcAft>
                          <a:spcPct val="0"/>
                        </a:spcAft>
                        <a:buFont typeface="Wingdings" panose="05000000000000000000"/>
                        <a:buChar char=""/>
                      </a:pPr>
                      <a:r>
                        <a:rPr sz="1600">
                          <a:latin typeface="Century Gothic" panose="020B0502020202020204"/>
                          <a:ea typeface="Times New Roman" panose="02020603050405020304"/>
                        </a:rPr>
                        <a:t>The description of the analysis methods allows the validity of the analysis to be assessed. </a:t>
                      </a:r>
                      <a:endParaRPr sz="1600">
                        <a:latin typeface="Century Gothic" panose="020B0502020202020204"/>
                        <a:ea typeface="Times New Roman" panose="02020603050405020304"/>
                      </a:endParaRPr>
                    </a:p>
                    <a:p>
                      <a:pPr algn="just">
                        <a:lnSpc>
                          <a:spcPct val="150000"/>
                        </a:lnSpc>
                        <a:spcBef>
                          <a:spcPct val="0"/>
                        </a:spcBef>
                        <a:spcAft>
                          <a:spcPct val="0"/>
                        </a:spcAft>
                        <a:buFont typeface="Wingdings" panose="05000000000000000000"/>
                        <a:buChar char=""/>
                      </a:pPr>
                      <a:r>
                        <a:rPr sz="1600">
                          <a:latin typeface="Century Gothic" panose="020B0502020202020204"/>
                          <a:ea typeface="Times New Roman" panose="02020603050405020304"/>
                        </a:rPr>
                        <a:t>Research progress is indicated at intervals by reports, according to the research plan. </a:t>
                      </a:r>
                      <a:endParaRPr sz="1600">
                        <a:latin typeface="Century Gothic" panose="020B0502020202020204"/>
                        <a:ea typeface="Times New Roman" panose="02020603050405020304"/>
                      </a:endParaRPr>
                    </a:p>
                    <a:p>
                      <a:pPr algn="just">
                        <a:lnSpc>
                          <a:spcPct val="150000"/>
                        </a:lnSpc>
                        <a:spcBef>
                          <a:spcPct val="0"/>
                        </a:spcBef>
                        <a:spcAft>
                          <a:spcPct val="0"/>
                        </a:spcAft>
                        <a:buFont typeface="Wingdings" panose="05000000000000000000"/>
                        <a:buChar char=""/>
                      </a:pPr>
                      <a:r>
                        <a:rPr sz="1600">
                          <a:latin typeface="Century Gothic" panose="020B0502020202020204"/>
                          <a:ea typeface="Times New Roman" panose="02020603050405020304"/>
                        </a:rPr>
                        <a:t>The research conducted uses a computer application to analyse the research data.</a:t>
                      </a:r>
                      <a:endParaRPr sz="1600">
                        <a:latin typeface="Century Gothic" panose="020B0502020202020204"/>
                        <a:ea typeface="Times New Roman" panose="02020603050405020304"/>
                      </a:endParaRPr>
                    </a:p>
                  </a:txBody>
                  <a:tcPr marL="0" marR="0" marT="0" marB="0" anchor="t" anchorCtr="0">
                    <a:lnL>
                      <a:noFill/>
                    </a:lnL>
                    <a:lnR>
                      <a:noFill/>
                    </a:lnR>
                    <a:lnT>
                      <a:noFill/>
                    </a:lnT>
                    <a:lnB>
                      <a:noFill/>
                    </a:lnB>
                    <a:solidFill>
                      <a:schemeClr val="accent1">
                        <a:lumMod val="40000"/>
                        <a:lumOff val="60000"/>
                      </a:schemeClr>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p:nvPr/>
        </p:nvGraphicFramePr>
        <p:xfrm>
          <a:off x="0" y="304800"/>
          <a:ext cx="12192000" cy="606814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TextBox 2"/>
          <p:cNvSpPr txBox="1"/>
          <p:nvPr/>
        </p:nvSpPr>
        <p:spPr>
          <a:xfrm>
            <a:off x="140972" y="962033"/>
            <a:ext cx="3851561" cy="5355312"/>
          </a:xfrm>
          <a:prstGeom prst="rect">
            <a:avLst/>
          </a:prstGeom>
          <a:noFill/>
          <a:ln w="38100">
            <a:solidFill>
              <a:schemeClr val="accent1">
                <a:lumMod val="20000"/>
                <a:lumOff val="80000"/>
              </a:schemeClr>
            </a:solidFill>
          </a:ln>
        </p:spPr>
        <p:txBody>
          <a:bodyPr wrap="square" rtlCol="0">
            <a:spAutoFit/>
          </a:bodyPr>
          <a:lstStyle/>
          <a:p>
            <a:r>
              <a:rPr lang="en-US" b="1" dirty="0"/>
              <a:t>Content analysis</a:t>
            </a:r>
            <a:r>
              <a:rPr lang="en-US" dirty="0"/>
              <a:t>: systematic examination of oral, written, or visual communication. </a:t>
            </a:r>
            <a:r>
              <a:rPr lang="en-US" b="1" dirty="0"/>
              <a:t>Experiment: </a:t>
            </a:r>
            <a:r>
              <a:rPr lang="en-US" dirty="0"/>
              <a:t>a variety of research designs that use before and after, and/or group comparisons, to measure cause and effect relations. </a:t>
            </a:r>
            <a:r>
              <a:rPr lang="en-US" b="1" dirty="0"/>
              <a:t>Focus group: </a:t>
            </a:r>
            <a:r>
              <a:rPr lang="en-US" dirty="0"/>
              <a:t>a group of similar individuals who provide information during a directed and moderated interactive group discussion. </a:t>
            </a:r>
            <a:r>
              <a:rPr lang="en-US" b="1" dirty="0"/>
              <a:t>Interview: </a:t>
            </a:r>
            <a:r>
              <a:rPr lang="en-US" dirty="0"/>
              <a:t>a directed conversation with an individual using a list of questions designed to gather extended</a:t>
            </a:r>
            <a:r>
              <a:rPr lang="en-US" dirty="0"/>
              <a:t> </a:t>
            </a:r>
            <a:r>
              <a:rPr lang="en-US" dirty="0"/>
              <a:t>responses. </a:t>
            </a:r>
            <a:r>
              <a:rPr lang="en-US" b="1" dirty="0"/>
              <a:t>Observation: </a:t>
            </a:r>
            <a:r>
              <a:rPr lang="en-US" dirty="0"/>
              <a:t>the systematic observation of behavior using checklists, scaled ratings, or narrative comments. </a:t>
            </a:r>
            <a:r>
              <a:rPr lang="en-US" b="1" dirty="0"/>
              <a:t>Survey: </a:t>
            </a:r>
            <a:r>
              <a:rPr lang="en-US" dirty="0"/>
              <a:t>an ordered </a:t>
            </a:r>
            <a:r>
              <a:rPr lang="en-US" dirty="0"/>
              <a:t>series</a:t>
            </a:r>
            <a:r>
              <a:rPr lang="en-US" dirty="0"/>
              <a:t> of questions administered to individuals in a systematic manner</a:t>
            </a:r>
            <a:r>
              <a:rPr lang="en-US" dirty="0" smtClean="0"/>
              <a:t>.</a:t>
            </a:r>
            <a:endParaRPr lang="en-US" dirty="0"/>
          </a:p>
        </p:txBody>
      </p:sp>
      <p:sp>
        <p:nvSpPr>
          <p:cNvPr id="4" name="TextBox 3"/>
          <p:cNvSpPr txBox="1"/>
          <p:nvPr/>
        </p:nvSpPr>
        <p:spPr>
          <a:xfrm flipH="1">
            <a:off x="4500534" y="2059341"/>
            <a:ext cx="3020289" cy="4247317"/>
          </a:xfrm>
          <a:prstGeom prst="rect">
            <a:avLst/>
          </a:prstGeom>
          <a:noFill/>
          <a:ln>
            <a:solidFill>
              <a:schemeClr val="accent1">
                <a:lumMod val="75000"/>
              </a:schemeClr>
            </a:solidFill>
          </a:ln>
        </p:spPr>
        <p:txBody>
          <a:bodyPr wrap="square" rtlCol="0">
            <a:spAutoFit/>
          </a:bodyPr>
          <a:lstStyle/>
          <a:p>
            <a:r>
              <a:rPr lang="en-US" dirty="0"/>
              <a:t>Options include hiring or finding a volunteer outside evaluator, conducting a less formal evaluation, learning enough about statistics and statistical </a:t>
            </a:r>
            <a:r>
              <a:rPr lang="en-US" dirty="0"/>
              <a:t>software</a:t>
            </a:r>
            <a:r>
              <a:rPr lang="en-US" dirty="0"/>
              <a:t> to conduct a formal evaluation, collecting data and sending it off to someone to process, or collecting and relying largely on qualitative data. Using a randomized or closely matched control group </a:t>
            </a:r>
            <a:r>
              <a:rPr lang="en-US" dirty="0"/>
              <a:t>for comparison is </a:t>
            </a:r>
            <a:r>
              <a:rPr lang="en-US" dirty="0"/>
              <a:t>recommended, if possible.</a:t>
            </a:r>
            <a:endParaRPr lang="en-US" dirty="0"/>
          </a:p>
        </p:txBody>
      </p:sp>
      <p:sp>
        <p:nvSpPr>
          <p:cNvPr id="5" name="TextBox 4"/>
          <p:cNvSpPr txBox="1"/>
          <p:nvPr/>
        </p:nvSpPr>
        <p:spPr>
          <a:xfrm>
            <a:off x="7985067" y="932873"/>
            <a:ext cx="4096095" cy="4801314"/>
          </a:xfrm>
          <a:prstGeom prst="rect">
            <a:avLst/>
          </a:prstGeom>
          <a:noFill/>
          <a:ln w="38100">
            <a:solidFill>
              <a:schemeClr val="accent1">
                <a:lumMod val="20000"/>
                <a:lumOff val="80000"/>
              </a:schemeClr>
            </a:solidFill>
          </a:ln>
        </p:spPr>
        <p:txBody>
          <a:bodyPr wrap="square" rtlCol="0">
            <a:spAutoFit/>
          </a:bodyPr>
          <a:lstStyle/>
          <a:p>
            <a:r>
              <a:rPr lang="en-US" dirty="0"/>
              <a:t>Data </a:t>
            </a:r>
            <a:r>
              <a:rPr lang="en-US" dirty="0"/>
              <a:t>collection is </a:t>
            </a:r>
            <a:r>
              <a:rPr lang="en-US" dirty="0"/>
              <a:t>a crucial step in the research process, </a:t>
            </a:r>
            <a:r>
              <a:rPr lang="en-US" dirty="0"/>
              <a:t>and</a:t>
            </a:r>
            <a:r>
              <a:rPr lang="en-US" dirty="0"/>
              <a:t> </a:t>
            </a:r>
            <a:r>
              <a:rPr lang="en-US" dirty="0"/>
              <a:t>requires</a:t>
            </a:r>
            <a:r>
              <a:rPr lang="en-US" dirty="0"/>
              <a:t> careful planning and implementation. Ethics are essential in data collection, and researchers must present truthful results and avoid misrepresentation or fraud. Qualitative data collection involves gathering information from observations, interviews, and documents, and requires a flexible and adaptive approach. There are various data collection methods to choose from, including content analysis, experiments, focus groups, interviews, observation, and surveys. The choice of data collection method and analysis approach depends on the research question, design, and goals of the study.</a:t>
            </a:r>
            <a:endParaRPr lang="en-US" dirty="0"/>
          </a:p>
        </p:txBody>
      </p:sp>
      <p:sp>
        <p:nvSpPr>
          <p:cNvPr id="6" name="Rectangle 5"/>
          <p:cNvSpPr/>
          <p:nvPr/>
        </p:nvSpPr>
        <p:spPr>
          <a:xfrm>
            <a:off x="140972" y="304800"/>
            <a:ext cx="3851560" cy="6572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Data Collection </a:t>
            </a:r>
            <a:r>
              <a:rPr lang="en-US" b="1" dirty="0" smtClean="0">
                <a:solidFill>
                  <a:schemeClr val="bg1"/>
                </a:solidFill>
              </a:rPr>
              <a:t>Methods</a:t>
            </a:r>
            <a:endParaRPr lang="en-US" b="1" dirty="0">
              <a:solidFill>
                <a:schemeClr val="bg1"/>
              </a:solidFill>
            </a:endParaRPr>
          </a:p>
        </p:txBody>
      </p:sp>
      <p:sp>
        <p:nvSpPr>
          <p:cNvPr id="7" name="Rectangle 6"/>
          <p:cNvSpPr/>
          <p:nvPr/>
        </p:nvSpPr>
        <p:spPr>
          <a:xfrm>
            <a:off x="4500534" y="1223450"/>
            <a:ext cx="3020289" cy="83589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When and by Whom Should Data be Collected and Analyzed</a:t>
            </a:r>
            <a:r>
              <a:rPr lang="en-US" b="1" dirty="0" smtClean="0"/>
              <a:t>?</a:t>
            </a:r>
            <a:endParaRPr lang="en-US" b="1" dirty="0"/>
          </a:p>
        </p:txBody>
      </p:sp>
      <p:sp>
        <p:nvSpPr>
          <p:cNvPr id="8" name="Rectangle 7"/>
          <p:cNvSpPr/>
          <p:nvPr/>
        </p:nvSpPr>
        <p:spPr>
          <a:xfrm>
            <a:off x="7985066" y="294113"/>
            <a:ext cx="4096096" cy="6572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Some key takeaways from this text include</a:t>
            </a:r>
            <a:r>
              <a:rPr lang="en-US" b="1" dirty="0" smtClean="0"/>
              <a:t>:</a:t>
            </a:r>
            <a:endParaRPr lang="en-US"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8581" y="1796288"/>
            <a:ext cx="3778351" cy="4247317"/>
          </a:xfrm>
          <a:prstGeom prst="rect">
            <a:avLst/>
          </a:prstGeom>
          <a:noFill/>
          <a:ln>
            <a:solidFill>
              <a:schemeClr val="accent1">
                <a:lumMod val="40000"/>
                <a:lumOff val="60000"/>
              </a:schemeClr>
            </a:solidFill>
          </a:ln>
        </p:spPr>
        <p:txBody>
          <a:bodyPr wrap="square" rtlCol="0">
            <a:spAutoFit/>
          </a:bodyPr>
          <a:lstStyle/>
          <a:p>
            <a:r>
              <a:rPr lang="en-US" b="1" dirty="0"/>
              <a:t>Data Analysis in Qualitative Research</a:t>
            </a:r>
            <a:endParaRPr lang="en-US" b="1" dirty="0"/>
          </a:p>
          <a:p>
            <a:endParaRPr lang="en-US" dirty="0" smtClean="0"/>
          </a:p>
          <a:p>
            <a:pPr marL="285750" indent="-285750">
              <a:buFont typeface="Arial" panose="020B0604020202020204" pitchFamily="34" charset="0"/>
              <a:buChar char="•"/>
            </a:pPr>
            <a:r>
              <a:rPr lang="en-US" dirty="0" smtClean="0"/>
              <a:t>The </a:t>
            </a:r>
            <a:r>
              <a:rPr lang="en-US" dirty="0"/>
              <a:t>goal of qualitative data analysis is to develop an understanding or interpretation that answers the basic question of what is going on.</a:t>
            </a:r>
            <a:endParaRPr lang="en-US" dirty="0"/>
          </a:p>
          <a:p>
            <a:pPr marL="285750" indent="-285750">
              <a:buFont typeface="Arial" panose="020B0604020202020204" pitchFamily="34" charset="0"/>
              <a:buChar char="•"/>
            </a:pPr>
            <a:r>
              <a:rPr lang="en-US" dirty="0"/>
              <a:t>Data analysis is an ongoing activity that starts as soon as the project begins and continues through the entire course of the research.</a:t>
            </a:r>
            <a:endParaRPr lang="en-US" dirty="0"/>
          </a:p>
          <a:p>
            <a:pPr marL="285750" indent="-285750">
              <a:buFont typeface="Arial" panose="020B0604020202020204" pitchFamily="34" charset="0"/>
              <a:buChar char="•"/>
            </a:pPr>
            <a:r>
              <a:rPr lang="en-US" dirty="0"/>
              <a:t>The processes of data collection, data analysis, interpretation, and research design are intertwined and depend on each other.</a:t>
            </a:r>
            <a:endParaRPr lang="en-US" dirty="0"/>
          </a:p>
          <a:p>
            <a:endParaRPr lang="en-ZA" dirty="0"/>
          </a:p>
        </p:txBody>
      </p:sp>
      <p:sp>
        <p:nvSpPr>
          <p:cNvPr id="4" name="TextBox 3"/>
          <p:cNvSpPr txBox="1"/>
          <p:nvPr/>
        </p:nvSpPr>
        <p:spPr>
          <a:xfrm>
            <a:off x="4069498" y="1782510"/>
            <a:ext cx="3928226" cy="3416320"/>
          </a:xfrm>
          <a:prstGeom prst="rect">
            <a:avLst/>
          </a:prstGeom>
          <a:noFill/>
          <a:ln>
            <a:solidFill>
              <a:schemeClr val="accent1">
                <a:lumMod val="40000"/>
                <a:lumOff val="60000"/>
              </a:schemeClr>
            </a:solidFill>
          </a:ln>
        </p:spPr>
        <p:txBody>
          <a:bodyPr wrap="square" rtlCol="0">
            <a:spAutoFit/>
          </a:bodyPr>
          <a:lstStyle/>
          <a:p>
            <a:r>
              <a:rPr lang="en-US" b="1" dirty="0"/>
              <a:t>Techniques for Data Analysis</a:t>
            </a:r>
            <a:endParaRPr lang="en-US" b="1" dirty="0"/>
          </a:p>
          <a:p>
            <a:endParaRPr lang="en-US" dirty="0" smtClean="0"/>
          </a:p>
          <a:p>
            <a:pPr marL="285750" indent="-285750">
              <a:buFont typeface="Arial" panose="020B0604020202020204" pitchFamily="34" charset="0"/>
              <a:buChar char="•"/>
            </a:pPr>
            <a:r>
              <a:rPr lang="en-US" dirty="0" smtClean="0"/>
              <a:t>Coding</a:t>
            </a:r>
            <a:r>
              <a:rPr lang="en-US" dirty="0"/>
              <a:t>: </a:t>
            </a:r>
            <a:r>
              <a:rPr lang="en-US" dirty="0"/>
              <a:t>involves selecting particular segments of data and sorting them into categories that facilitate insight, comparison, and the development of theory.</a:t>
            </a:r>
            <a:endParaRPr lang="en-US" dirty="0"/>
          </a:p>
          <a:p>
            <a:pPr marL="285750" indent="-285750">
              <a:buFont typeface="Arial" panose="020B0604020202020204" pitchFamily="34" charset="0"/>
              <a:buChar char="•"/>
            </a:pPr>
            <a:r>
              <a:rPr lang="en-US" dirty="0"/>
              <a:t>Analytical Memos: </a:t>
            </a:r>
            <a:r>
              <a:rPr lang="en-US" dirty="0"/>
              <a:t>are written notes or reflections that help researchers get ideas down on paper and facilitate reflection and analytical insight</a:t>
            </a:r>
            <a:endParaRPr lang="en-ZA" dirty="0"/>
          </a:p>
        </p:txBody>
      </p:sp>
      <p:sp>
        <p:nvSpPr>
          <p:cNvPr id="5" name="TextBox 4"/>
          <p:cNvSpPr txBox="1"/>
          <p:nvPr/>
        </p:nvSpPr>
        <p:spPr>
          <a:xfrm>
            <a:off x="8100290" y="1782510"/>
            <a:ext cx="4091710" cy="4524315"/>
          </a:xfrm>
          <a:prstGeom prst="rect">
            <a:avLst/>
          </a:prstGeom>
          <a:noFill/>
          <a:ln>
            <a:solidFill>
              <a:schemeClr val="accent1">
                <a:lumMod val="40000"/>
                <a:lumOff val="60000"/>
              </a:schemeClr>
            </a:solidFill>
          </a:ln>
        </p:spPr>
        <p:txBody>
          <a:bodyPr wrap="square" rtlCol="0">
            <a:spAutoFit/>
          </a:bodyPr>
          <a:lstStyle/>
          <a:p>
            <a:r>
              <a:rPr lang="en-US" b="1" dirty="0"/>
              <a:t>Software for Data Analysis</a:t>
            </a:r>
            <a:endParaRPr lang="en-US" b="1" dirty="0"/>
          </a:p>
          <a:p>
            <a:endParaRPr lang="en-US" dirty="0" smtClean="0"/>
          </a:p>
          <a:p>
            <a:pPr marL="285750" indent="-285750">
              <a:buFont typeface="Arial" panose="020B0604020202020204" pitchFamily="34" charset="0"/>
              <a:buChar char="•"/>
            </a:pPr>
            <a:r>
              <a:rPr lang="en-US" dirty="0" smtClean="0"/>
              <a:t>Computer </a:t>
            </a:r>
            <a:r>
              <a:rPr lang="en-US" dirty="0"/>
              <a:t>software can facilitate the process of qualitative analysis </a:t>
            </a:r>
            <a:r>
              <a:rPr lang="en-US" dirty="0" smtClean="0"/>
              <a:t>by performing </a:t>
            </a:r>
            <a:r>
              <a:rPr lang="en-US" dirty="0"/>
              <a:t>mechanical tasks such </a:t>
            </a:r>
            <a:r>
              <a:rPr lang="en-US" dirty="0" smtClean="0"/>
              <a:t>as </a:t>
            </a:r>
            <a:r>
              <a:rPr lang="en-US" dirty="0"/>
              <a:t>storing and coding data, retrieving and aggregating previously coded data, and making connections among coding categories.</a:t>
            </a:r>
            <a:endParaRPr lang="en-US" dirty="0"/>
          </a:p>
          <a:p>
            <a:pPr marL="285750" indent="-285750">
              <a:buFont typeface="Arial" panose="020B0604020202020204" pitchFamily="34" charset="0"/>
              <a:buChar char="•"/>
            </a:pPr>
            <a:r>
              <a:rPr lang="en-US" dirty="0"/>
              <a:t>There are different </a:t>
            </a:r>
            <a:r>
              <a:rPr lang="en-US" dirty="0" smtClean="0"/>
              <a:t>types </a:t>
            </a:r>
            <a:r>
              <a:rPr lang="en-US" dirty="0"/>
              <a:t>of programs, some developed specifically for data analysis, and others (including word </a:t>
            </a:r>
            <a:r>
              <a:rPr lang="en-US" dirty="0" smtClean="0"/>
              <a:t>processors, </a:t>
            </a:r>
            <a:r>
              <a:rPr lang="en-US" dirty="0" err="1" smtClean="0"/>
              <a:t>textbase</a:t>
            </a:r>
            <a:r>
              <a:rPr lang="en-US" dirty="0" smtClean="0"/>
              <a:t> </a:t>
            </a:r>
            <a:r>
              <a:rPr lang="en-US" dirty="0"/>
              <a:t>managers, and network builders) that can be used for some of the tasks of analysis</a:t>
            </a:r>
            <a:r>
              <a:rPr lang="en-US" dirty="0"/>
              <a:t>.</a:t>
            </a:r>
            <a:endParaRPr lang="en-US" dirty="0"/>
          </a:p>
          <a:p>
            <a:endParaRPr lang="en-ZA" dirty="0"/>
          </a:p>
        </p:txBody>
      </p:sp>
      <p:cxnSp>
        <p:nvCxnSpPr>
          <p:cNvPr id="7" name="Straight Connector 6"/>
          <p:cNvCxnSpPr/>
          <p:nvPr/>
        </p:nvCxnSpPr>
        <p:spPr>
          <a:xfrm flipV="1">
            <a:off x="2346036" y="1200727"/>
            <a:ext cx="6751781" cy="27709"/>
          </a:xfrm>
          <a:prstGeom prst="line">
            <a:avLst/>
          </a:prstGeom>
        </p:spPr>
        <p:style>
          <a:lnRef idx="1">
            <a:schemeClr val="accent1"/>
          </a:lnRef>
          <a:fillRef idx="0">
            <a:schemeClr val="accent1"/>
          </a:fillRef>
          <a:effectRef idx="0">
            <a:schemeClr val="accent1"/>
          </a:effectRef>
          <a:fontRef idx="minor">
            <a:schemeClr val="tx1"/>
          </a:fontRef>
        </p:style>
      </p:cxnSp>
      <p:sp>
        <p:nvSpPr>
          <p:cNvPr id="14" name="Title 1"/>
          <p:cNvSpPr txBox="1"/>
          <p:nvPr/>
        </p:nvSpPr>
        <p:spPr>
          <a:xfrm>
            <a:off x="-1233055" y="286327"/>
            <a:ext cx="13909964" cy="106310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b="1" dirty="0" smtClean="0">
                <a:effectLst>
                  <a:outerShdw blurRad="38100" dist="38100" dir="2700000" algn="tl">
                    <a:srgbClr val="000000">
                      <a:alpha val="43137"/>
                    </a:srgbClr>
                  </a:outerShdw>
                </a:effectLst>
              </a:rPr>
              <a:t>Specific Outcome: 3</a:t>
            </a:r>
            <a:br>
              <a:rPr lang="en-US" b="1" dirty="0" smtClean="0"/>
            </a:br>
            <a:r>
              <a:rPr lang="en-US" sz="2000" dirty="0" smtClean="0"/>
              <a:t>Present the results of research of a computer topic using computer technology</a:t>
            </a:r>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29596" y="1030902"/>
            <a:ext cx="3537532" cy="4093428"/>
          </a:xfrm>
          <a:prstGeom prst="rect">
            <a:avLst/>
          </a:prstGeom>
          <a:ln>
            <a:solidFill>
              <a:schemeClr val="accent1">
                <a:lumMod val="40000"/>
                <a:lumOff val="60000"/>
              </a:schemeClr>
            </a:solidFill>
          </a:ln>
        </p:spPr>
        <p:txBody>
          <a:bodyPr wrap="square">
            <a:spAutoFit/>
          </a:bodyPr>
          <a:lstStyle/>
          <a:p>
            <a:r>
              <a:rPr lang="en-US" b="1" dirty="0" smtClean="0"/>
              <a:t>Reporting </a:t>
            </a:r>
            <a:r>
              <a:rPr lang="en-US" b="1" dirty="0" smtClean="0"/>
              <a:t>Observation </a:t>
            </a:r>
            <a:r>
              <a:rPr lang="en-US" b="1" dirty="0" smtClean="0"/>
              <a:t>Results</a:t>
            </a:r>
            <a:endParaRPr lang="en-US" b="1" dirty="0" smtClean="0"/>
          </a:p>
          <a:p>
            <a:endParaRPr lang="en-US" b="1" dirty="0" smtClean="0"/>
          </a:p>
          <a:p>
            <a:pPr marL="285750" indent="-285750">
              <a:buFont typeface="Arial" panose="020B0604020202020204" pitchFamily="34" charset="0"/>
              <a:buChar char="•"/>
            </a:pPr>
            <a:r>
              <a:rPr lang="en-US" sz="1600" dirty="0" smtClean="0"/>
              <a:t>Analyze the data by reviewing the completed observation form and any written comments.</a:t>
            </a:r>
            <a:endParaRPr lang="en-US" sz="1600" dirty="0" smtClean="0"/>
          </a:p>
          <a:p>
            <a:pPr marL="285750" indent="-285750">
              <a:buFont typeface="Arial" panose="020B0604020202020204" pitchFamily="34" charset="0"/>
              <a:buChar char="•"/>
            </a:pPr>
            <a:r>
              <a:rPr lang="en-US" sz="1600" dirty="0" smtClean="0"/>
              <a:t>Determine findings based on the analysis and in relation to the research questions and previous research findings.</a:t>
            </a:r>
            <a:endParaRPr lang="en-US" sz="1600" dirty="0" smtClean="0"/>
          </a:p>
          <a:p>
            <a:pPr marL="285750" indent="-285750">
              <a:buFont typeface="Arial" panose="020B0604020202020204" pitchFamily="34" charset="0"/>
              <a:buChar char="•"/>
            </a:pPr>
            <a:r>
              <a:rPr lang="en-US" sz="1600" dirty="0" smtClean="0"/>
              <a:t>Report results in a way that is clear and useful to the audience, including discussing practical or theoretical implications, major shortcomings or limitations, and directions for future research.</a:t>
            </a:r>
            <a:endParaRPr lang="en-US" sz="1600" dirty="0" smtClean="0"/>
          </a:p>
          <a:p>
            <a:pPr marL="285750" indent="-285750">
              <a:buFont typeface="Arial" panose="020B0604020202020204" pitchFamily="34" charset="0"/>
              <a:buChar char="•"/>
            </a:pPr>
            <a:endParaRPr lang="en-US" sz="1600" dirty="0" smtClean="0"/>
          </a:p>
        </p:txBody>
      </p:sp>
      <p:sp>
        <p:nvSpPr>
          <p:cNvPr id="3" name="TextBox 2"/>
          <p:cNvSpPr txBox="1"/>
          <p:nvPr/>
        </p:nvSpPr>
        <p:spPr>
          <a:xfrm>
            <a:off x="318316" y="1030902"/>
            <a:ext cx="3505539" cy="4124206"/>
          </a:xfrm>
          <a:prstGeom prst="rect">
            <a:avLst/>
          </a:prstGeom>
          <a:noFill/>
          <a:ln>
            <a:solidFill>
              <a:schemeClr val="accent1">
                <a:lumMod val="40000"/>
                <a:lumOff val="60000"/>
              </a:schemeClr>
            </a:solidFill>
          </a:ln>
        </p:spPr>
        <p:txBody>
          <a:bodyPr wrap="square" rtlCol="0">
            <a:spAutoFit/>
          </a:bodyPr>
          <a:lstStyle/>
          <a:p>
            <a:r>
              <a:rPr lang="en-US" sz="2000" b="1" dirty="0"/>
              <a:t>Validity in Qualitative </a:t>
            </a:r>
            <a:r>
              <a:rPr lang="en-US" sz="2000" b="1" dirty="0" smtClean="0"/>
              <a:t>Research</a:t>
            </a:r>
            <a:endParaRPr lang="en-US" sz="2000" b="1" dirty="0" smtClean="0"/>
          </a:p>
          <a:p>
            <a:endParaRPr lang="en-US" sz="1600" dirty="0"/>
          </a:p>
          <a:p>
            <a:pPr marL="285750" indent="-285750">
              <a:buFont typeface="Arial" panose="020B0604020202020204" pitchFamily="34" charset="0"/>
              <a:buChar char="•"/>
            </a:pPr>
            <a:r>
              <a:rPr lang="en-US" sz="1600" b="1" dirty="0"/>
              <a:t>Validity addresses the necessarily</a:t>
            </a:r>
            <a:r>
              <a:rPr lang="en-US" sz="1600" dirty="0"/>
              <a:t> "subjective" nature of data collection and analysis.</a:t>
            </a:r>
            <a:endParaRPr lang="en-US" sz="1600" dirty="0"/>
          </a:p>
          <a:p>
            <a:pPr marL="285750" indent="-285750">
              <a:buFont typeface="Arial" panose="020B0604020202020204" pitchFamily="34" charset="0"/>
              <a:buChar char="•"/>
            </a:pPr>
            <a:r>
              <a:rPr lang="en-US" sz="1600" dirty="0"/>
              <a:t>Qualitative researchers acknowledge their role as research instruments by making it an explicit part of data collection, analysis, and reporting.</a:t>
            </a:r>
            <a:endParaRPr lang="en-US" sz="1600" dirty="0"/>
          </a:p>
          <a:p>
            <a:pPr marL="285750" indent="-285750">
              <a:buFont typeface="Arial" panose="020B0604020202020204" pitchFamily="34" charset="0"/>
              <a:buChar char="•"/>
            </a:pPr>
            <a:r>
              <a:rPr lang="en-US" sz="1600" dirty="0"/>
              <a:t>Researchers use various strategies to control the effects of their background and role, such as including specific ways to understand and control biases and perceptions.</a:t>
            </a:r>
            <a:endParaRPr lang="en-US" sz="1600" dirty="0"/>
          </a:p>
          <a:p>
            <a:endParaRPr lang="en-ZA" dirty="0"/>
          </a:p>
        </p:txBody>
      </p:sp>
      <p:sp>
        <p:nvSpPr>
          <p:cNvPr id="4" name="Rectangle 3"/>
          <p:cNvSpPr/>
          <p:nvPr/>
        </p:nvSpPr>
        <p:spPr>
          <a:xfrm>
            <a:off x="4262581" y="1036567"/>
            <a:ext cx="3528289" cy="4154984"/>
          </a:xfrm>
          <a:prstGeom prst="rect">
            <a:avLst/>
          </a:prstGeom>
          <a:ln>
            <a:solidFill>
              <a:schemeClr val="accent1">
                <a:lumMod val="40000"/>
                <a:lumOff val="60000"/>
              </a:schemeClr>
            </a:solidFill>
          </a:ln>
        </p:spPr>
        <p:txBody>
          <a:bodyPr wrap="square">
            <a:spAutoFit/>
          </a:bodyPr>
          <a:lstStyle/>
          <a:p>
            <a:r>
              <a:rPr lang="en-US" sz="2000" b="1" dirty="0"/>
              <a:t>Strategies for Ensuring </a:t>
            </a:r>
            <a:r>
              <a:rPr lang="en-US" sz="2000" b="1" dirty="0" smtClean="0"/>
              <a:t>Validity</a:t>
            </a:r>
            <a:endParaRPr lang="en-US" sz="2000" b="1" dirty="0" smtClean="0"/>
          </a:p>
          <a:p>
            <a:endParaRPr lang="en-US" b="1" dirty="0"/>
          </a:p>
          <a:p>
            <a:pPr marL="285750" indent="-285750">
              <a:buFont typeface="Arial" panose="020B0604020202020204" pitchFamily="34" charset="0"/>
              <a:buChar char="•"/>
            </a:pPr>
            <a:r>
              <a:rPr lang="en-US" sz="1600" b="1" dirty="0"/>
              <a:t>Rich Data</a:t>
            </a:r>
            <a:r>
              <a:rPr lang="en-US" sz="1600" dirty="0"/>
              <a:t>: </a:t>
            </a:r>
            <a:r>
              <a:rPr lang="en-US" sz="1600" dirty="0"/>
              <a:t>collecting detailed and varied data that provides a full and revealing picture of what is going on.</a:t>
            </a:r>
            <a:endParaRPr lang="en-US" sz="1600" dirty="0"/>
          </a:p>
          <a:p>
            <a:pPr marL="285750" indent="-285750">
              <a:buFont typeface="Arial" panose="020B0604020202020204" pitchFamily="34" charset="0"/>
              <a:buChar char="•"/>
            </a:pPr>
            <a:r>
              <a:rPr lang="en-US" sz="1600" b="1" dirty="0"/>
              <a:t>Feedback or Member Checking</a:t>
            </a:r>
            <a:r>
              <a:rPr lang="en-US" sz="1600" dirty="0"/>
              <a:t>: </a:t>
            </a:r>
            <a:r>
              <a:rPr lang="en-US" sz="1600" dirty="0"/>
              <a:t>systematically gathering feedback about one's conclusions from participants in the setting studied and from others familiar with the setting.</a:t>
            </a:r>
            <a:endParaRPr lang="en-US" sz="1600" dirty="0"/>
          </a:p>
          <a:p>
            <a:pPr marL="285750" indent="-285750">
              <a:buFont typeface="Arial" panose="020B0604020202020204" pitchFamily="34" charset="0"/>
              <a:buChar char="•"/>
            </a:pPr>
            <a:r>
              <a:rPr lang="en-US" sz="1600" b="1" dirty="0"/>
              <a:t>Searching for Discrepant Evidence and Negative Cases</a:t>
            </a:r>
            <a:r>
              <a:rPr lang="en-US" sz="1600" dirty="0"/>
              <a:t>: </a:t>
            </a:r>
            <a:r>
              <a:rPr lang="en-US" sz="1600" dirty="0"/>
              <a:t>identifying and analyzing data that do not fit prior theories or conclusions.</a:t>
            </a:r>
            <a:endParaRPr lang="en-US" sz="1600" dirty="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6473" y="1200729"/>
            <a:ext cx="9799782" cy="3785652"/>
          </a:xfrm>
          <a:prstGeom prst="rect">
            <a:avLst/>
          </a:prstGeom>
        </p:spPr>
        <p:txBody>
          <a:bodyPr wrap="square">
            <a:spAutoFit/>
          </a:bodyPr>
          <a:lstStyle/>
          <a:p>
            <a:pPr algn="ctr"/>
            <a:r>
              <a:rPr lang="en-US" sz="2400" b="1" dirty="0" smtClean="0"/>
              <a:t>Some key takeaways from this text include</a:t>
            </a:r>
            <a:r>
              <a:rPr lang="en-US" sz="2400" dirty="0" smtClean="0"/>
              <a:t>:</a:t>
            </a:r>
            <a:endParaRPr lang="en-US" sz="2400" dirty="0" smtClean="0"/>
          </a:p>
          <a:p>
            <a:endParaRPr lang="en-US" dirty="0" smtClean="0"/>
          </a:p>
          <a:p>
            <a:pPr marL="285750" indent="-285750">
              <a:buFont typeface="Arial" panose="020B0604020202020204" pitchFamily="34" charset="0"/>
              <a:buChar char="•"/>
            </a:pPr>
            <a:r>
              <a:rPr lang="en-US" dirty="0" smtClean="0">
                <a:latin typeface="+mj-lt"/>
              </a:rPr>
              <a:t>Qualitative data analysis is an ongoing and iterative process that involves coding, </a:t>
            </a:r>
            <a:r>
              <a:rPr lang="en-US" dirty="0" err="1" smtClean="0">
                <a:latin typeface="+mj-lt"/>
              </a:rPr>
              <a:t>memoing</a:t>
            </a:r>
            <a:r>
              <a:rPr lang="en-US" dirty="0" smtClean="0">
                <a:latin typeface="+mj-lt"/>
              </a:rPr>
              <a:t>, displaying, and contextual and narrative analysis.</a:t>
            </a:r>
            <a:endParaRPr lang="en-US" dirty="0" smtClean="0">
              <a:latin typeface="+mj-lt"/>
            </a:endParaRPr>
          </a:p>
          <a:p>
            <a:pPr marL="285750" indent="-285750">
              <a:buFont typeface="Arial" panose="020B0604020202020204" pitchFamily="34" charset="0"/>
              <a:buChar char="•"/>
            </a:pPr>
            <a:endParaRPr lang="en-US" dirty="0" smtClean="0">
              <a:latin typeface="+mj-lt"/>
            </a:endParaRPr>
          </a:p>
          <a:p>
            <a:pPr marL="285750" indent="-285750">
              <a:buFont typeface="Arial" panose="020B0604020202020204" pitchFamily="34" charset="0"/>
              <a:buChar char="•"/>
            </a:pPr>
            <a:r>
              <a:rPr lang="en-US" dirty="0" smtClean="0">
                <a:latin typeface="+mj-lt"/>
              </a:rPr>
              <a:t>Computer software can facilitate the process of qualitative analysis, but the researcher must still perform the conceptual and analytical work of making sense of the data.</a:t>
            </a:r>
            <a:endParaRPr lang="en-US" dirty="0" smtClean="0">
              <a:latin typeface="+mj-lt"/>
            </a:endParaRPr>
          </a:p>
          <a:p>
            <a:pPr marL="285750" indent="-285750">
              <a:buFont typeface="Arial" panose="020B0604020202020204" pitchFamily="34" charset="0"/>
              <a:buChar char="•"/>
            </a:pPr>
            <a:endParaRPr lang="en-US" dirty="0" smtClean="0">
              <a:latin typeface="+mj-lt"/>
            </a:endParaRPr>
          </a:p>
          <a:p>
            <a:pPr marL="285750" indent="-285750">
              <a:buFont typeface="Arial" panose="020B0604020202020204" pitchFamily="34" charset="0"/>
              <a:buChar char="•"/>
            </a:pPr>
            <a:r>
              <a:rPr lang="en-US" dirty="0" smtClean="0">
                <a:latin typeface="+mj-lt"/>
              </a:rPr>
              <a:t>Validity in qualitative research is ensured through strategies such as collecting rich data, gathering feedback from participants, and searching for discrepant evidence and negative cases.</a:t>
            </a:r>
            <a:endParaRPr lang="en-US" dirty="0" smtClean="0">
              <a:latin typeface="+mj-lt"/>
            </a:endParaRPr>
          </a:p>
          <a:p>
            <a:pPr marL="285750" indent="-285750">
              <a:buFont typeface="Arial" panose="020B0604020202020204" pitchFamily="34" charset="0"/>
              <a:buChar char="•"/>
            </a:pPr>
            <a:endParaRPr lang="en-US" dirty="0" smtClean="0">
              <a:latin typeface="+mj-lt"/>
            </a:endParaRPr>
          </a:p>
          <a:p>
            <a:pPr marL="285750" indent="-285750">
              <a:buFont typeface="Arial" panose="020B0604020202020204" pitchFamily="34" charset="0"/>
              <a:buChar char="•"/>
            </a:pPr>
            <a:r>
              <a:rPr lang="en-US" dirty="0" smtClean="0">
                <a:latin typeface="+mj-lt"/>
              </a:rPr>
              <a:t>Reporting observation results involves analyzing the data, determining findings, and presenting the results in a clear and useful way.</a:t>
            </a:r>
            <a:endParaRPr lang="en-US" dirty="0">
              <a:latin typeface="+mj-lt"/>
            </a:endParaRPr>
          </a:p>
        </p:txBody>
      </p:sp>
      <p:pic>
        <p:nvPicPr>
          <p:cNvPr id="6" name="Picture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164188" y="1116783"/>
            <a:ext cx="698838" cy="523454"/>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effectLst>
                  <a:outerShdw blurRad="38100" dist="38100" dir="2700000" algn="tl">
                    <a:srgbClr val="000000">
                      <a:alpha val="43137"/>
                    </a:srgbClr>
                  </a:outerShdw>
                </a:effectLst>
              </a:rPr>
              <a:t>115431: Analyze </a:t>
            </a:r>
            <a:r>
              <a:rPr lang="en-US" sz="3600" b="1" dirty="0">
                <a:effectLst>
                  <a:outerShdw blurRad="38100" dist="38100" dir="2700000" algn="tl">
                    <a:srgbClr val="000000">
                      <a:alpha val="43137"/>
                    </a:srgbClr>
                  </a:outerShdw>
                </a:effectLst>
              </a:rPr>
              <a:t>feedback contexts and apply constructive feedback </a:t>
            </a:r>
            <a:r>
              <a:rPr lang="en-US" sz="3600" b="1" dirty="0" smtClean="0">
                <a:effectLst>
                  <a:outerShdw blurRad="38100" dist="38100" dir="2700000" algn="tl">
                    <a:srgbClr val="000000">
                      <a:alpha val="43137"/>
                    </a:srgbClr>
                  </a:outerShdw>
                </a:effectLst>
              </a:rPr>
              <a:t>techniques</a:t>
            </a:r>
            <a:endParaRPr lang="en-ZA" sz="3600" b="1" dirty="0">
              <a:effectLst>
                <a:outerShdw blurRad="38100" dist="38100" dir="2700000" algn="tl">
                  <a:srgbClr val="000000">
                    <a:alpha val="43137"/>
                  </a:srgbClr>
                </a:outerShdw>
              </a:effectLst>
            </a:endParaRPr>
          </a:p>
        </p:txBody>
      </p:sp>
      <p:pic>
        <p:nvPicPr>
          <p:cNvPr id="3" name="Picture 2" descr="Point To Write: Science of &lt;strong&gt;Feedback&lt;/strong&gt;"/>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103420" y="1936606"/>
            <a:ext cx="7121236" cy="4314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1661"/>
          </a:xfrm>
        </p:spPr>
        <p:txBody>
          <a:bodyPr>
            <a:normAutofit fontScale="90000"/>
          </a:bodyPr>
          <a:lstStyle/>
          <a:p>
            <a:br>
              <a:rPr lang="en-US" sz="3600" b="1" dirty="0"/>
            </a:br>
            <a:r>
              <a:rPr lang="en-US" sz="3600" b="1" dirty="0" smtClean="0"/>
              <a:t> </a:t>
            </a:r>
            <a:r>
              <a:rPr lang="en-US" sz="3600" b="1" dirty="0">
                <a:effectLst>
                  <a:outerShdw blurRad="38100" dist="38100" dir="2700000" algn="tl">
                    <a:srgbClr val="000000">
                      <a:alpha val="43137"/>
                    </a:srgbClr>
                  </a:outerShdw>
                </a:effectLst>
              </a:rPr>
              <a:t>114059</a:t>
            </a:r>
            <a:r>
              <a:rPr lang="en-US" sz="3600" b="1" dirty="0" smtClean="0">
                <a:effectLst>
                  <a:outerShdw blurRad="38100" dist="38100" dir="2700000" algn="tl">
                    <a:srgbClr val="000000">
                      <a:alpha val="43137"/>
                    </a:srgbClr>
                  </a:outerShdw>
                </a:effectLst>
              </a:rPr>
              <a:t> : Demonstrate </a:t>
            </a:r>
            <a:r>
              <a:rPr lang="en-US" sz="3600" b="1" dirty="0">
                <a:effectLst>
                  <a:outerShdw blurRad="38100" dist="38100" dir="2700000" algn="tl">
                    <a:srgbClr val="000000">
                      <a:alpha val="43137"/>
                    </a:srgbClr>
                  </a:outerShdw>
                </a:effectLst>
              </a:rPr>
              <a:t>an understanding of estimating a unit of work and the implications of late delivery </a:t>
            </a:r>
            <a:endParaRPr lang="en-ZA"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376126" y="1909763"/>
            <a:ext cx="9297909" cy="4022725"/>
          </a:xfrm>
        </p:spPr>
      </p:pic>
      <p:pic>
        <p:nvPicPr>
          <p:cNvPr id="5" name="Picture 4"/>
          <p:cNvPicPr>
            <a:picLocks noChangeAspect="1"/>
          </p:cNvPicPr>
          <p:nvPr/>
        </p:nvPicPr>
        <p:blipFill>
          <a:blip r:embed="rId2"/>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0981" y="323273"/>
            <a:ext cx="11674763" cy="5078313"/>
          </a:xfrm>
          <a:prstGeom prst="rect">
            <a:avLst/>
          </a:prstGeom>
        </p:spPr>
        <p:txBody>
          <a:bodyPr wrap="square">
            <a:spAutoFit/>
          </a:bodyPr>
          <a:lstStyle/>
          <a:p>
            <a:r>
              <a:rPr lang="en-US" dirty="0" smtClean="0"/>
              <a:t> </a:t>
            </a:r>
            <a:endParaRPr lang="en-US" b="1" dirty="0" smtClean="0"/>
          </a:p>
          <a:p>
            <a:pPr algn="ctr"/>
            <a:r>
              <a:rPr lang="en-US" sz="3600" b="1" dirty="0" smtClean="0"/>
              <a:t>PURPOSE OF THE UNIT STANDARD</a:t>
            </a:r>
            <a:endParaRPr lang="en-US" sz="3600" b="1" dirty="0" smtClean="0"/>
          </a:p>
          <a:p>
            <a:pPr marL="285750" indent="-285750">
              <a:buFont typeface="Arial" panose="020B0604020202020204" pitchFamily="34" charset="0"/>
              <a:buChar char="•"/>
            </a:pPr>
            <a:endParaRPr lang="en-US" dirty="0" smtClean="0">
              <a:latin typeface="+mj-lt"/>
            </a:endParaRPr>
          </a:p>
          <a:p>
            <a:pPr marL="285750" indent="-285750">
              <a:buFont typeface="Arial" panose="020B0604020202020204" pitchFamily="34" charset="0"/>
              <a:buChar char="•"/>
            </a:pPr>
            <a:r>
              <a:rPr lang="en-US" dirty="0" smtClean="0">
                <a:latin typeface="+mj-lt"/>
              </a:rPr>
              <a:t>To </a:t>
            </a:r>
            <a:r>
              <a:rPr lang="en-US" dirty="0" smtClean="0">
                <a:latin typeface="+mj-lt"/>
              </a:rPr>
              <a:t>provide fundamental knowledge of the areas covered</a:t>
            </a:r>
            <a:endParaRPr lang="en-US" dirty="0" smtClean="0">
              <a:latin typeface="+mj-lt"/>
            </a:endParaRPr>
          </a:p>
          <a:p>
            <a:pPr marL="285750" indent="-285750">
              <a:buFont typeface="Arial" panose="020B0604020202020204" pitchFamily="34" charset="0"/>
              <a:buChar char="•"/>
            </a:pPr>
            <a:r>
              <a:rPr lang="en-US" dirty="0" smtClean="0">
                <a:latin typeface="+mj-lt"/>
              </a:rPr>
              <a:t>For those working in, or entering the workplace in the area of Business and Organisation Communication</a:t>
            </a:r>
            <a:endParaRPr lang="en-US" dirty="0" smtClean="0">
              <a:latin typeface="+mj-lt"/>
            </a:endParaRPr>
          </a:p>
          <a:p>
            <a:pPr marL="285750" indent="-285750">
              <a:buFont typeface="Arial" panose="020B0604020202020204" pitchFamily="34" charset="0"/>
              <a:buChar char="•"/>
            </a:pPr>
            <a:r>
              <a:rPr lang="en-US" dirty="0" smtClean="0">
                <a:latin typeface="+mj-lt"/>
              </a:rPr>
              <a:t>As additional knowledge for those wanting to understand the areas covered</a:t>
            </a:r>
            <a:endParaRPr lang="en-US" dirty="0" smtClean="0">
              <a:latin typeface="+mj-lt"/>
            </a:endParaRPr>
          </a:p>
          <a:p>
            <a:endParaRPr lang="en-US" dirty="0" smtClean="0"/>
          </a:p>
          <a:p>
            <a:pPr marL="342900" indent="-342900">
              <a:buFont typeface="Courier New" panose="02070309020205020404" pitchFamily="49" charset="0"/>
              <a:buChar char="o"/>
            </a:pPr>
            <a:r>
              <a:rPr lang="en-US" b="1" dirty="0" smtClean="0"/>
              <a:t>Analyze feedback contexts and / or situations</a:t>
            </a:r>
            <a:endParaRPr lang="en-US" b="1" dirty="0" smtClean="0"/>
          </a:p>
          <a:p>
            <a:pPr marL="342900" indent="-342900">
              <a:buFont typeface="Courier New" panose="02070309020205020404" pitchFamily="49" charset="0"/>
              <a:buChar char="o"/>
            </a:pPr>
            <a:r>
              <a:rPr lang="en-US" b="1" dirty="0" smtClean="0"/>
              <a:t>Give constructive feedback</a:t>
            </a:r>
            <a:endParaRPr lang="en-US" b="1" dirty="0" smtClean="0"/>
          </a:p>
          <a:p>
            <a:pPr marL="342900" indent="-342900">
              <a:buFont typeface="Courier New" panose="02070309020205020404" pitchFamily="49" charset="0"/>
              <a:buChar char="o"/>
            </a:pPr>
            <a:r>
              <a:rPr lang="en-US" b="1" dirty="0" smtClean="0"/>
              <a:t>Respond constructively to feedback</a:t>
            </a:r>
            <a:endParaRPr lang="en-US" b="1" dirty="0" smtClean="0"/>
          </a:p>
          <a:p>
            <a:pPr marL="342900" indent="-342900">
              <a:buFont typeface="+mj-lt"/>
              <a:buAutoNum type="arabicPeriod"/>
            </a:pPr>
            <a:endParaRPr lang="en-US" dirty="0" smtClean="0"/>
          </a:p>
          <a:p>
            <a:r>
              <a:rPr lang="en-US" dirty="0" smtClean="0">
                <a:latin typeface="+mj-lt"/>
              </a:rPr>
              <a:t>The performance of all elements is to a standard that allows for further learning in this area. </a:t>
            </a:r>
            <a:endParaRPr lang="en-US" dirty="0" smtClean="0">
              <a:latin typeface="+mj-lt"/>
            </a:endParaRPr>
          </a:p>
          <a:p>
            <a:pPr marL="342900" indent="-342900">
              <a:buFont typeface="+mj-lt"/>
              <a:buAutoNum type="arabicPeriod"/>
            </a:pPr>
            <a:endParaRPr lang="en-US" dirty="0" smtClean="0">
              <a:latin typeface="+mj-lt"/>
            </a:endParaRPr>
          </a:p>
          <a:p>
            <a:r>
              <a:rPr lang="en-US" dirty="0" smtClean="0"/>
              <a:t>LEARNING ASSUMED TO BE IN PLACE AND RECOGNITION OF PRIOR LEARNING </a:t>
            </a:r>
            <a:endParaRPr lang="en-US" dirty="0" smtClean="0"/>
          </a:p>
          <a:p>
            <a:endParaRPr lang="en-US" dirty="0" smtClean="0"/>
          </a:p>
          <a:p>
            <a:pPr marL="285750" indent="-285750">
              <a:buFont typeface="Arial" panose="020B0604020202020204" pitchFamily="34" charset="0"/>
              <a:buChar char="•"/>
            </a:pPr>
            <a:r>
              <a:rPr lang="en-US" dirty="0" smtClean="0"/>
              <a:t>The credit value of this unit is based on a person having prior knowledge and skills to:</a:t>
            </a:r>
            <a:endParaRPr lang="en-US" dirty="0" smtClean="0"/>
          </a:p>
          <a:p>
            <a:pPr marL="285750" indent="-285750">
              <a:buFont typeface="Arial" panose="020B0604020202020204" pitchFamily="34" charset="0"/>
              <a:buChar char="•"/>
            </a:pPr>
            <a:r>
              <a:rPr lang="en-US" dirty="0" smtClean="0"/>
              <a:t>Communicate and write in English, at least at NQF level 3. </a:t>
            </a:r>
            <a:endParaRPr lang="en-ZA" dirty="0"/>
          </a:p>
        </p:txBody>
      </p:sp>
      <p:cxnSp>
        <p:nvCxnSpPr>
          <p:cNvPr id="4" name="Straight Connector 3"/>
          <p:cNvCxnSpPr/>
          <p:nvPr/>
        </p:nvCxnSpPr>
        <p:spPr>
          <a:xfrm>
            <a:off x="2641600" y="1237673"/>
            <a:ext cx="7232073" cy="1847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9528" y="1043709"/>
            <a:ext cx="11194472" cy="2862322"/>
          </a:xfrm>
          <a:prstGeom prst="rect">
            <a:avLst/>
          </a:prstGeom>
        </p:spPr>
        <p:txBody>
          <a:bodyPr wrap="square">
            <a:spAutoFit/>
          </a:bodyPr>
          <a:lstStyle/>
          <a:p>
            <a:pPr algn="ctr"/>
            <a:r>
              <a:rPr lang="en-US" sz="3600" b="1" dirty="0"/>
              <a:t>LEARNING ASSUMED TO BE IN PLACE AND RECOGNITION OF PRIOR LEARNING </a:t>
            </a:r>
            <a:endParaRPr lang="en-US" sz="3600" b="1" dirty="0"/>
          </a:p>
          <a:p>
            <a:endParaRPr lang="en-US" dirty="0" smtClean="0"/>
          </a:p>
          <a:p>
            <a:endParaRPr lang="en-US" dirty="0"/>
          </a:p>
          <a:p>
            <a:endParaRPr lang="en-US" dirty="0" smtClean="0"/>
          </a:p>
          <a:p>
            <a:endParaRPr lang="en-US" dirty="0"/>
          </a:p>
          <a:p>
            <a:pPr marL="285750" indent="-285750">
              <a:buFont typeface="Arial" panose="020B0604020202020204" pitchFamily="34" charset="0"/>
              <a:buChar char="•"/>
            </a:pPr>
            <a:r>
              <a:rPr lang="en-US" dirty="0"/>
              <a:t>The credit value of this unit is based on a person having prior knowledge and skills to:</a:t>
            </a:r>
            <a:endParaRPr lang="en-US" dirty="0"/>
          </a:p>
          <a:p>
            <a:pPr marL="285750" indent="-285750">
              <a:buFont typeface="Arial" panose="020B0604020202020204" pitchFamily="34" charset="0"/>
              <a:buChar char="•"/>
            </a:pPr>
            <a:r>
              <a:rPr lang="en-US" dirty="0"/>
              <a:t>Communicate and write in English, at least at NQF level 3. </a:t>
            </a:r>
            <a:endParaRPr lang="en-ZA" dirty="0"/>
          </a:p>
        </p:txBody>
      </p:sp>
      <p:cxnSp>
        <p:nvCxnSpPr>
          <p:cNvPr id="4" name="Straight Connector 3"/>
          <p:cNvCxnSpPr/>
          <p:nvPr/>
        </p:nvCxnSpPr>
        <p:spPr>
          <a:xfrm>
            <a:off x="489528" y="2309091"/>
            <a:ext cx="11286836" cy="9237"/>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9022"/>
            <a:ext cx="12271022" cy="1323439"/>
          </a:xfrm>
          <a:prstGeom prst="rect">
            <a:avLst/>
          </a:prstGeom>
        </p:spPr>
        <p:txBody>
          <a:bodyPr wrap="square">
            <a:spAutoFit/>
          </a:bodyPr>
          <a:lstStyle/>
          <a:p>
            <a:pPr algn="ctr"/>
            <a:endParaRPr lang="en-US" sz="2000" dirty="0" smtClean="0"/>
          </a:p>
          <a:p>
            <a:pPr algn="ctr"/>
            <a:endParaRPr lang="en-US" sz="2000" dirty="0"/>
          </a:p>
          <a:p>
            <a:pPr algn="ctr"/>
            <a:r>
              <a:rPr lang="en-US" sz="2000" dirty="0" smtClean="0"/>
              <a:t> </a:t>
            </a:r>
            <a:r>
              <a:rPr lang="en-US" sz="4000" b="1" dirty="0" smtClean="0">
                <a:effectLst>
                  <a:outerShdw blurRad="38100" dist="38100" dir="2700000" algn="tl">
                    <a:srgbClr val="000000">
                      <a:alpha val="43137"/>
                    </a:srgbClr>
                  </a:outerShdw>
                </a:effectLst>
                <a:latin typeface="+mj-lt"/>
              </a:rPr>
              <a:t>SPECIFIC </a:t>
            </a:r>
            <a:r>
              <a:rPr lang="en-US" sz="4000" b="1" dirty="0" smtClean="0">
                <a:effectLst>
                  <a:outerShdw blurRad="38100" dist="38100" dir="2700000" algn="tl">
                    <a:srgbClr val="000000">
                      <a:alpha val="43137"/>
                    </a:srgbClr>
                  </a:outerShdw>
                </a:effectLst>
                <a:latin typeface="+mj-lt"/>
              </a:rPr>
              <a:t>OUTCOME: 1</a:t>
            </a:r>
            <a:endParaRPr lang="en-US" b="1" dirty="0" smtClean="0"/>
          </a:p>
        </p:txBody>
      </p:sp>
      <p:cxnSp>
        <p:nvCxnSpPr>
          <p:cNvPr id="4" name="Straight Connector 3"/>
          <p:cNvCxnSpPr/>
          <p:nvPr/>
        </p:nvCxnSpPr>
        <p:spPr>
          <a:xfrm>
            <a:off x="3465688" y="1490133"/>
            <a:ext cx="5520267"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61157" y="1793783"/>
            <a:ext cx="4165599" cy="400110"/>
          </a:xfrm>
          <a:prstGeom prst="rect">
            <a:avLst/>
          </a:prstGeom>
          <a:noFill/>
        </p:spPr>
        <p:txBody>
          <a:bodyPr wrap="square" rtlCol="0">
            <a:spAutoFit/>
          </a:bodyPr>
          <a:lstStyle/>
          <a:p>
            <a:r>
              <a:rPr lang="en-US" sz="2000" dirty="0"/>
              <a:t>PROVIDE CONSTRUCTIVE </a:t>
            </a:r>
            <a:r>
              <a:rPr lang="en-US" sz="2000" dirty="0" smtClean="0"/>
              <a:t>FEEDBACK :</a:t>
            </a:r>
            <a:endParaRPr lang="en-US" sz="2000" dirty="0"/>
          </a:p>
        </p:txBody>
      </p:sp>
      <p:graphicFrame>
        <p:nvGraphicFramePr>
          <p:cNvPr id="13" name="Diagram 12"/>
          <p:cNvGraphicFramePr/>
          <p:nvPr/>
        </p:nvGraphicFramePr>
        <p:xfrm>
          <a:off x="1952624" y="2287694"/>
          <a:ext cx="8094133" cy="367156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003822" y="629100"/>
            <a:ext cx="3897745" cy="4823433"/>
          </a:xfrm>
          <a:prstGeom prst="rect">
            <a:avLst/>
          </a:prstGeom>
        </p:spPr>
        <p:txBody>
          <a:bodyPr>
            <a:noAutofit/>
            <a:scene3d>
              <a:camera prst="orthographicFront"/>
              <a:lightRig rig="threePt" dir="t"/>
            </a:scene3d>
          </a:bodyPr>
          <a:lstStyle/>
          <a:p>
            <a:pPr marL="0" indent="0" algn="ctr">
              <a:spcBef>
                <a:spcPct val="0"/>
              </a:spcBef>
              <a:spcAft>
                <a:spcPct val="0"/>
              </a:spcAft>
            </a:pPr>
            <a:r>
              <a:rPr sz="2800" i="0" dirty="0">
                <a:solidFill>
                  <a:schemeClr val="tx1"/>
                </a:solidFill>
                <a:effectLst>
                  <a:outerShdw blurRad="38100" dist="19050" dir="2700000" algn="tl" rotWithShape="0">
                    <a:schemeClr val="dk1">
                      <a:alpha val="40000"/>
                    </a:schemeClr>
                  </a:outerShdw>
                </a:effectLst>
                <a:ea typeface="-apple-system"/>
                <a:cs typeface="+mj-lt"/>
              </a:rPr>
              <a:t>The Six Step Method for Giving Constructive Feedback:</a:t>
            </a:r>
            <a:endParaRPr sz="2800" i="0" dirty="0">
              <a:solidFill>
                <a:schemeClr val="tx1"/>
              </a:solidFill>
              <a:effectLst>
                <a:outerShdw blurRad="38100" dist="19050" dir="2700000" algn="tl" rotWithShape="0">
                  <a:schemeClr val="dk1">
                    <a:alpha val="40000"/>
                  </a:schemeClr>
                </a:outerShdw>
              </a:effectLst>
              <a:ea typeface="-apple-system"/>
              <a:cs typeface="+mj-lt"/>
            </a:endParaRPr>
          </a:p>
          <a:p>
            <a:pPr marL="0" indent="0" algn="ctr">
              <a:spcBef>
                <a:spcPct val="0"/>
              </a:spcBef>
              <a:spcAft>
                <a:spcPct val="0"/>
              </a:spcAft>
            </a:pPr>
            <a:endParaRPr sz="1600" b="1"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State the purpose of your feedback.</a:t>
            </a:r>
            <a:endParaRPr b="0"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Describe specifically what you've observed.</a:t>
            </a:r>
            <a:endParaRPr b="0"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Describe your reactions and the consequences.</a:t>
            </a:r>
            <a:endParaRPr b="0"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Give the person an opportunity to respond.</a:t>
            </a:r>
            <a:endParaRPr b="0"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Offer specific suggestions for improvement.</a:t>
            </a:r>
            <a:endParaRPr b="0" i="0" dirty="0">
              <a:solidFill>
                <a:schemeClr val="tx1"/>
              </a:solidFill>
              <a:effectLst>
                <a:outerShdw blurRad="38100" dist="19050" dir="2700000" algn="tl" rotWithShape="0">
                  <a:schemeClr val="dk1">
                    <a:alpha val="40000"/>
                  </a:schemeClr>
                </a:outerShdw>
              </a:effectLst>
              <a:latin typeface="+mj-lt"/>
              <a:ea typeface="-apple-system"/>
              <a:cs typeface="+mj-lt"/>
            </a:endParaRPr>
          </a:p>
          <a:p>
            <a:pPr marL="285750" indent="-285750" algn="ctr">
              <a:spcBef>
                <a:spcPct val="0"/>
              </a:spcBef>
              <a:spcAft>
                <a:spcPct val="0"/>
              </a:spcAft>
              <a:buFont typeface="Arial" panose="020B0604020202020204" pitchFamily="34" charset="0"/>
              <a:buChar char="•"/>
            </a:pPr>
            <a:r>
              <a:rPr b="0" i="0" dirty="0">
                <a:solidFill>
                  <a:schemeClr val="tx1"/>
                </a:solidFill>
                <a:effectLst>
                  <a:outerShdw blurRad="38100" dist="19050" dir="2700000" algn="tl" rotWithShape="0">
                    <a:schemeClr val="dk1">
                      <a:alpha val="40000"/>
                    </a:schemeClr>
                  </a:outerShdw>
                </a:effectLst>
                <a:latin typeface="+mj-lt"/>
                <a:ea typeface="-apple-system"/>
                <a:cs typeface="+mj-lt"/>
              </a:rPr>
              <a:t>Summarize and express your support</a:t>
            </a:r>
            <a:r>
              <a:rPr sz="1600" b="0" i="0" dirty="0">
                <a:solidFill>
                  <a:schemeClr val="tx1"/>
                </a:solidFill>
                <a:effectLst>
                  <a:outerShdw blurRad="38100" dist="19050" dir="2700000" algn="tl" rotWithShape="0">
                    <a:schemeClr val="dk1">
                      <a:alpha val="40000"/>
                    </a:schemeClr>
                  </a:outerShdw>
                </a:effectLst>
                <a:latin typeface="+mj-lt"/>
                <a:ea typeface="-apple-system"/>
                <a:cs typeface="+mj-lt"/>
              </a:rPr>
              <a:t>.</a:t>
            </a:r>
            <a:endParaRPr sz="1600" b="0" i="0" dirty="0">
              <a:solidFill>
                <a:schemeClr val="tx1"/>
              </a:solidFill>
              <a:effectLst>
                <a:outerShdw blurRad="38100" dist="19050" dir="2700000" algn="tl" rotWithShape="0">
                  <a:schemeClr val="dk1">
                    <a:alpha val="40000"/>
                  </a:schemeClr>
                </a:outerShdw>
              </a:effectLst>
              <a:latin typeface="+mj-lt"/>
              <a:ea typeface="-apple-system"/>
              <a:cs typeface="+mj-lt"/>
            </a:endParaRPr>
          </a:p>
        </p:txBody>
      </p:sp>
      <p:sp>
        <p:nvSpPr>
          <p:cNvPr id="3" name="Rectangle 2"/>
          <p:cNvSpPr/>
          <p:nvPr/>
        </p:nvSpPr>
        <p:spPr>
          <a:xfrm>
            <a:off x="375000" y="799604"/>
            <a:ext cx="4171142" cy="4431983"/>
          </a:xfrm>
          <a:prstGeom prst="rect">
            <a:avLst/>
          </a:prstGeom>
        </p:spPr>
        <p:txBody>
          <a:bodyPr wrap="square">
            <a:spAutoFit/>
          </a:bodyPr>
          <a:lstStyle/>
          <a:p>
            <a:pPr marL="284480" indent="-284480"/>
            <a:r>
              <a:rPr lang="en-US" altLang="en-US" sz="2800" dirty="0">
                <a:effectLst>
                  <a:outerShdw blurRad="38100" dist="38100" dir="2700000" algn="tl">
                    <a:srgbClr val="000000">
                      <a:alpha val="43137"/>
                    </a:srgbClr>
                  </a:outerShdw>
                </a:effectLst>
              </a:rPr>
              <a:t>SIX WAYS TO </a:t>
            </a:r>
            <a:r>
              <a:rPr lang="en-US" altLang="en-US" sz="2800" dirty="0" smtClean="0">
                <a:effectLst>
                  <a:outerShdw blurRad="38100" dist="38100" dir="2700000" algn="tl">
                    <a:srgbClr val="000000">
                      <a:alpha val="43137"/>
                    </a:srgbClr>
                  </a:outerShdw>
                </a:effectLst>
              </a:rPr>
              <a:t>MAKE FEEDBACK CONSTRUCTIVE :</a:t>
            </a:r>
            <a:endParaRPr lang="en-US" altLang="en-US" sz="2800" dirty="0">
              <a:effectLst>
                <a:outerShdw blurRad="38100" dist="38100" dir="2700000" algn="tl">
                  <a:srgbClr val="000000">
                    <a:alpha val="43137"/>
                  </a:srgbClr>
                </a:outerShdw>
              </a:effectLst>
            </a:endParaRPr>
          </a:p>
          <a:p>
            <a:pPr marL="284480" indent="-284480"/>
            <a:endParaRPr lang="en-US" altLang="en-US" b="1" dirty="0"/>
          </a:p>
          <a:p>
            <a:pPr marL="285750" indent="-285750">
              <a:buFont typeface="Arial" panose="020B0604020202020204" pitchFamily="34" charset="0"/>
              <a:buChar char="•"/>
            </a:pPr>
            <a:r>
              <a:rPr lang="en-US" altLang="en-US" dirty="0"/>
              <a:t>Only give feedback with a constructive purpose.</a:t>
            </a:r>
            <a:endParaRPr lang="en-US" altLang="en-US" dirty="0"/>
          </a:p>
          <a:p>
            <a:pPr marL="285750" indent="-285750">
              <a:buFont typeface="Arial" panose="020B0604020202020204" pitchFamily="34" charset="0"/>
              <a:buChar char="•"/>
            </a:pPr>
            <a:r>
              <a:rPr lang="en-US" altLang="en-US" dirty="0"/>
              <a:t>Describe behavior instead of judging it.</a:t>
            </a:r>
            <a:endParaRPr lang="en-US" altLang="en-US" dirty="0"/>
          </a:p>
          <a:p>
            <a:pPr marL="285750" indent="-285750">
              <a:buFont typeface="Arial" panose="020B0604020202020204" pitchFamily="34" charset="0"/>
              <a:buChar char="•"/>
            </a:pPr>
            <a:r>
              <a:rPr lang="en-US" altLang="en-US" dirty="0"/>
              <a:t>Focus on observable actions rather than assumptions.</a:t>
            </a:r>
            <a:endParaRPr lang="en-US" altLang="en-US" dirty="0"/>
          </a:p>
          <a:p>
            <a:pPr marL="285750" indent="-285750">
              <a:buFont typeface="Arial" panose="020B0604020202020204" pitchFamily="34" charset="0"/>
              <a:buChar char="•"/>
            </a:pPr>
            <a:r>
              <a:rPr lang="en-US" altLang="en-US" dirty="0"/>
              <a:t>Criticize behavior, not the person.</a:t>
            </a:r>
            <a:endParaRPr lang="en-US" altLang="en-US" dirty="0"/>
          </a:p>
          <a:p>
            <a:pPr marL="285750" indent="-285750">
              <a:buFont typeface="Arial" panose="020B0604020202020204" pitchFamily="34" charset="0"/>
              <a:buChar char="•"/>
            </a:pPr>
            <a:r>
              <a:rPr lang="en-US" altLang="en-US" dirty="0"/>
              <a:t>Balance positive and negative feedback.</a:t>
            </a:r>
            <a:endParaRPr lang="en-US" altLang="en-US" dirty="0"/>
          </a:p>
          <a:p>
            <a:pPr marL="285750" indent="-285750">
              <a:buFont typeface="Arial" panose="020B0604020202020204" pitchFamily="34" charset="0"/>
              <a:buChar char="•"/>
            </a:pPr>
            <a:r>
              <a:rPr lang="en-US" altLang="en-US" dirty="0"/>
              <a:t>Avoid feedback overload by focusing on key points.</a:t>
            </a:r>
            <a:endParaRPr lang="en-US" altLang="en-US" dirty="0"/>
          </a:p>
        </p:txBody>
      </p:sp>
      <p:pic>
        <p:nvPicPr>
          <p:cNvPr id="4" name="Picture 3" descr="Receive &lt;strong&gt;Feedback&lt;/strong&gt; Free Stock Photo - Public Domain Pictures"/>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1200"/>
                    </a14:imgEffect>
                    <a14:imgEffect>
                      <a14:saturation sat="101000"/>
                    </a14:imgEffect>
                  </a14:imgLayer>
                </a14:imgProps>
              </a:ext>
              <a:ext uri="{28A0092B-C50C-407E-A947-70E740481C1C}">
                <a14:useLocalDpi xmlns:a14="http://schemas.microsoft.com/office/drawing/2010/main" val="0"/>
              </a:ext>
            </a:extLst>
          </a:blip>
          <a:stretch>
            <a:fillRect/>
          </a:stretch>
        </p:blipFill>
        <p:spPr>
          <a:xfrm>
            <a:off x="4529208" y="1162755"/>
            <a:ext cx="3474614" cy="3257603"/>
          </a:xfrm>
          <a:prstGeom prst="rect">
            <a:avLst/>
          </a:prstGeom>
          <a:effectLst>
            <a:glow>
              <a:schemeClr val="accent1">
                <a:alpha val="40000"/>
              </a:schemeClr>
            </a:glow>
            <a:innerShdw blurRad="63500" dist="50800" dir="10800000">
              <a:prstClr val="black">
                <a:alpha val="50000"/>
              </a:prstClr>
            </a:inn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1546" y="868312"/>
            <a:ext cx="8108321" cy="3231654"/>
          </a:xfrm>
          <a:prstGeom prst="rect">
            <a:avLst/>
          </a:prstGeom>
        </p:spPr>
        <p:txBody>
          <a:bodyPr wrap="square">
            <a:spAutoFit/>
          </a:bodyPr>
          <a:lstStyle/>
          <a:p>
            <a:pPr marL="285750" indent="-285750">
              <a:buFont typeface="Arial" panose="020B0604020202020204" pitchFamily="34" charset="0"/>
              <a:buChar char="•"/>
            </a:pPr>
            <a:endParaRPr lang="en-US" b="1" dirty="0" smtClean="0">
              <a:latin typeface="+mj-lt"/>
            </a:endParaRPr>
          </a:p>
          <a:p>
            <a:r>
              <a:rPr lang="en-US" sz="2400" b="1" dirty="0" smtClean="0"/>
              <a:t>Key Takeaways</a:t>
            </a:r>
            <a:endParaRPr lang="en-US" sz="2400" b="1" dirty="0" smtClean="0"/>
          </a:p>
          <a:p>
            <a:endParaRPr lang="en-US" dirty="0" smtClean="0"/>
          </a:p>
          <a:p>
            <a:pPr marL="285750" indent="-285750">
              <a:buFont typeface="Arial" panose="020B0604020202020204" pitchFamily="34" charset="0"/>
              <a:buChar char="•"/>
            </a:pPr>
            <a:r>
              <a:rPr lang="en-US" dirty="0" smtClean="0">
                <a:latin typeface="+mj-lt"/>
              </a:rPr>
              <a:t>Feedback is a crucial tool for improving performance and productivity</a:t>
            </a:r>
            <a:endParaRPr lang="en-US" dirty="0" smtClean="0">
              <a:latin typeface="+mj-lt"/>
            </a:endParaRPr>
          </a:p>
          <a:p>
            <a:pPr marL="285750" indent="-285750">
              <a:buFont typeface="Arial" panose="020B0604020202020204" pitchFamily="34" charset="0"/>
              <a:buChar char="•"/>
            </a:pPr>
            <a:r>
              <a:rPr lang="en-US" dirty="0" smtClean="0">
                <a:latin typeface="+mj-lt"/>
              </a:rPr>
              <a:t>Constructive feedback should focus on description, observation, and behavior rather than judgment, inference, or personal traits</a:t>
            </a:r>
            <a:endParaRPr lang="en-US" dirty="0" smtClean="0">
              <a:latin typeface="+mj-lt"/>
            </a:endParaRPr>
          </a:p>
          <a:p>
            <a:pPr marL="285750" indent="-285750">
              <a:buFont typeface="Arial" panose="020B0604020202020204" pitchFamily="34" charset="0"/>
              <a:buChar char="•"/>
            </a:pPr>
            <a:r>
              <a:rPr lang="en-US" dirty="0" smtClean="0">
                <a:latin typeface="+mj-lt"/>
              </a:rPr>
              <a:t>The six-step method provides a structured approach to giving constructive feedback</a:t>
            </a:r>
            <a:endParaRPr lang="en-US" dirty="0" smtClean="0">
              <a:latin typeface="+mj-lt"/>
            </a:endParaRPr>
          </a:p>
          <a:p>
            <a:pPr marL="285750" indent="-285750">
              <a:buFont typeface="Arial" panose="020B0604020202020204" pitchFamily="34" charset="0"/>
              <a:buChar char="•"/>
            </a:pPr>
            <a:r>
              <a:rPr lang="en-US" dirty="0" smtClean="0">
                <a:latin typeface="+mj-lt"/>
              </a:rPr>
              <a:t>Feedback should be specific, timely, and balanced, with a focus on improvement and growth</a:t>
            </a:r>
            <a:endParaRPr lang="en-US" dirty="0" smtClean="0">
              <a:latin typeface="+mj-lt"/>
            </a:endParaRPr>
          </a:p>
          <a:p>
            <a:pPr marL="285750" indent="-285750">
              <a:buFont typeface="Arial" panose="020B0604020202020204" pitchFamily="34" charset="0"/>
              <a:buChar char="•"/>
            </a:pPr>
            <a:endParaRPr lang="en-US" dirty="0" smtClean="0">
              <a:latin typeface="+mj-lt"/>
            </a:endParaRPr>
          </a:p>
        </p:txBody>
      </p:sp>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390432" y="1060223"/>
            <a:ext cx="698838" cy="52345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932" y="1303505"/>
            <a:ext cx="8602756" cy="5109091"/>
          </a:xfrm>
          <a:prstGeom prst="rect">
            <a:avLst/>
          </a:prstGeom>
        </p:spPr>
        <p:txBody>
          <a:bodyPr wrap="square">
            <a:spAutoFit/>
          </a:bodyPr>
          <a:lstStyle/>
          <a:p>
            <a:endParaRPr lang="en-US" dirty="0"/>
          </a:p>
          <a:p>
            <a:r>
              <a:rPr lang="en-US" dirty="0" smtClean="0"/>
              <a:t>The </a:t>
            </a:r>
            <a:r>
              <a:rPr lang="en-US" b="1" dirty="0" smtClean="0"/>
              <a:t>Situation</a:t>
            </a:r>
            <a:r>
              <a:rPr lang="en-US" dirty="0" smtClean="0"/>
              <a:t> – </a:t>
            </a:r>
            <a:r>
              <a:rPr lang="en-US" b="1" dirty="0" smtClean="0"/>
              <a:t>Behavior</a:t>
            </a:r>
            <a:r>
              <a:rPr lang="en-US" dirty="0" smtClean="0"/>
              <a:t> – </a:t>
            </a:r>
            <a:r>
              <a:rPr lang="en-US" b="1" dirty="0" smtClean="0"/>
              <a:t>Impact (SBI) </a:t>
            </a:r>
            <a:r>
              <a:rPr lang="en-US" b="1" dirty="0" smtClean="0"/>
              <a:t>: </a:t>
            </a:r>
            <a:r>
              <a:rPr lang="en-US" dirty="0" smtClean="0"/>
              <a:t>Feedback </a:t>
            </a:r>
            <a:r>
              <a:rPr lang="en-US" dirty="0" smtClean="0"/>
              <a:t>Tool is a structured approach to giving effective feedback. Developed by The Center for Creative Leadership, it helps you deliver clear, specific feedback that your team members can understand and act upon</a:t>
            </a:r>
            <a:r>
              <a:rPr lang="en-US" dirty="0" smtClean="0"/>
              <a:t>.</a:t>
            </a:r>
            <a:endParaRPr lang="en-US" dirty="0" smtClean="0"/>
          </a:p>
          <a:p>
            <a:endParaRPr lang="en-US" dirty="0" smtClean="0"/>
          </a:p>
          <a:p>
            <a:r>
              <a:rPr lang="en-US" sz="2000" b="1" u="sng" dirty="0" smtClean="0"/>
              <a:t>Key Components of the SBI Feedback Tool</a:t>
            </a:r>
            <a:r>
              <a:rPr lang="en-US" sz="2000" b="1" u="sng" dirty="0" smtClean="0"/>
              <a:t>:</a:t>
            </a:r>
            <a:endParaRPr lang="en-US" b="1" dirty="0"/>
          </a:p>
          <a:p>
            <a:endParaRPr lang="en-US" b="1" u="sng" dirty="0" smtClean="0"/>
          </a:p>
          <a:p>
            <a:endParaRPr lang="en-US" b="1" dirty="0" smtClean="0"/>
          </a:p>
          <a:p>
            <a:pPr marL="285750" indent="-285750">
              <a:buFont typeface="Arial" panose="020B0604020202020204" pitchFamily="34" charset="0"/>
              <a:buChar char="•"/>
            </a:pPr>
            <a:r>
              <a:rPr lang="en-US" dirty="0" smtClean="0"/>
              <a:t>Set </a:t>
            </a:r>
            <a:r>
              <a:rPr lang="en-US" dirty="0" smtClean="0"/>
              <a:t>the context by defining where and when the situation occurred. This helps the recipient understand the specific scenario you're referring to</a:t>
            </a:r>
            <a:r>
              <a:rPr lang="en-US" dirty="0" smtClean="0"/>
              <a:t>.</a:t>
            </a:r>
            <a:endParaRPr lang="en-US" dirty="0" smtClean="0"/>
          </a:p>
          <a:p>
            <a:endParaRPr lang="en-US" b="1" dirty="0" smtClean="0"/>
          </a:p>
          <a:p>
            <a:endParaRPr lang="en-US" b="1" dirty="0" smtClean="0"/>
          </a:p>
          <a:p>
            <a:pPr marL="285750" indent="-285750">
              <a:buFont typeface="Arial" panose="020B0604020202020204" pitchFamily="34" charset="0"/>
              <a:buChar char="•"/>
            </a:pPr>
            <a:r>
              <a:rPr lang="en-US" dirty="0" smtClean="0"/>
              <a:t>Describe </a:t>
            </a:r>
            <a:r>
              <a:rPr lang="en-US" dirty="0" smtClean="0"/>
              <a:t>the specific behaviors you observed, focusing on objective, measurable information. Avoid assumptions or subjective judgments</a:t>
            </a:r>
            <a:r>
              <a:rPr lang="en-US" dirty="0" smtClean="0"/>
              <a:t>.</a:t>
            </a:r>
            <a:endParaRPr lang="en-US" dirty="0" smtClean="0"/>
          </a:p>
          <a:p>
            <a:pPr marL="285750" indent="-285750">
              <a:buFont typeface="Arial" panose="020B0604020202020204" pitchFamily="34" charset="0"/>
              <a:buChar char="•"/>
            </a:pPr>
            <a:endParaRPr lang="en-US" b="1" dirty="0" smtClean="0"/>
          </a:p>
          <a:p>
            <a:endParaRPr lang="en-US" b="1" dirty="0"/>
          </a:p>
          <a:p>
            <a:pPr marL="285750" indent="-285750">
              <a:buFont typeface="Arial" panose="020B0604020202020204" pitchFamily="34" charset="0"/>
              <a:buChar char="•"/>
            </a:pPr>
            <a:r>
              <a:rPr lang="en-US" dirty="0" smtClean="0"/>
              <a:t>Explain </a:t>
            </a:r>
            <a:r>
              <a:rPr lang="en-US" dirty="0" smtClean="0"/>
              <a:t>how the behavior affected you or others, using "I" statements to express your feelings and thoughts</a:t>
            </a:r>
            <a:r>
              <a:rPr lang="en-US" dirty="0" smtClean="0"/>
              <a:t>.</a:t>
            </a:r>
            <a:endParaRPr lang="en-US" dirty="0" smtClean="0"/>
          </a:p>
        </p:txBody>
      </p:sp>
      <p:pic>
        <p:nvPicPr>
          <p:cNvPr id="5" name="Picture 4" descr="Principal's Point of View: &lt;strong&gt;SBI&lt;/strong&gt; for Feedback"/>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69867" y="2352945"/>
            <a:ext cx="3059289" cy="1964266"/>
          </a:xfrm>
          <a:prstGeom prst="rect">
            <a:avLst/>
          </a:prstGeom>
        </p:spPr>
      </p:pic>
      <p:sp>
        <p:nvSpPr>
          <p:cNvPr id="6" name="Rectangle 5"/>
          <p:cNvSpPr/>
          <p:nvPr/>
        </p:nvSpPr>
        <p:spPr>
          <a:xfrm>
            <a:off x="157932" y="3182677"/>
            <a:ext cx="1413066" cy="304803"/>
          </a:xfrm>
          <a:prstGeom prst="rect">
            <a:avLst/>
          </a:prstGeom>
          <a:solidFill>
            <a:schemeClr val="tx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Situation: </a:t>
            </a:r>
            <a:endParaRPr lang="en-US" sz="2200" b="1" dirty="0"/>
          </a:p>
        </p:txBody>
      </p:sp>
      <p:sp>
        <p:nvSpPr>
          <p:cNvPr id="7" name="Rectangle 6"/>
          <p:cNvSpPr/>
          <p:nvPr/>
        </p:nvSpPr>
        <p:spPr>
          <a:xfrm>
            <a:off x="157932" y="4206222"/>
            <a:ext cx="1436976" cy="307435"/>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Behavior:</a:t>
            </a:r>
            <a:endParaRPr lang="en-US" sz="2200" b="1" dirty="0"/>
          </a:p>
        </p:txBody>
      </p:sp>
      <p:sp>
        <p:nvSpPr>
          <p:cNvPr id="8" name="Rectangle 7"/>
          <p:cNvSpPr/>
          <p:nvPr/>
        </p:nvSpPr>
        <p:spPr>
          <a:xfrm>
            <a:off x="157932" y="5384800"/>
            <a:ext cx="1413066" cy="292546"/>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t>Impact:</a:t>
            </a:r>
            <a:endParaRPr lang="en-US" sz="2200" b="1" dirty="0"/>
          </a:p>
        </p:txBody>
      </p:sp>
      <p:sp>
        <p:nvSpPr>
          <p:cNvPr id="9" name="Rectangle 8"/>
          <p:cNvSpPr/>
          <p:nvPr/>
        </p:nvSpPr>
        <p:spPr>
          <a:xfrm>
            <a:off x="3036711" y="250774"/>
            <a:ext cx="6096000" cy="861774"/>
          </a:xfrm>
          <a:prstGeom prst="rect">
            <a:avLst/>
          </a:prstGeom>
        </p:spPr>
        <p:txBody>
          <a:bodyPr>
            <a:spAutoFit/>
          </a:bodyPr>
          <a:lstStyle/>
          <a:p>
            <a:pPr algn="ctr"/>
            <a:r>
              <a:rPr lang="en-US" sz="3200" dirty="0"/>
              <a:t> </a:t>
            </a:r>
            <a:r>
              <a:rPr lang="en-US" sz="3200" b="1" dirty="0">
                <a:effectLst>
                  <a:outerShdw blurRad="38100" dist="38100" dir="2700000" algn="tl">
                    <a:srgbClr val="000000">
                      <a:alpha val="43137"/>
                    </a:srgbClr>
                  </a:outerShdw>
                </a:effectLst>
              </a:rPr>
              <a:t>SPECIFIC OUTCOME: 2 </a:t>
            </a:r>
            <a:br>
              <a:rPr lang="en-US" b="1" dirty="0"/>
            </a:br>
            <a:r>
              <a:rPr lang="en-US" dirty="0"/>
              <a:t>Analyze feedback contexts and/ or situations</a:t>
            </a:r>
            <a:endParaRPr lang="en-ZA" dirty="0"/>
          </a:p>
        </p:txBody>
      </p:sp>
      <p:cxnSp>
        <p:nvCxnSpPr>
          <p:cNvPr id="11" name="Straight Connector 10"/>
          <p:cNvCxnSpPr/>
          <p:nvPr/>
        </p:nvCxnSpPr>
        <p:spPr>
          <a:xfrm>
            <a:off x="2720622" y="1388533"/>
            <a:ext cx="6412089" cy="11289"/>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75368" y="3230020"/>
            <a:ext cx="5977467" cy="913929"/>
          </a:xfrm>
          <a:prstGeom prst="rect">
            <a:avLst/>
          </a:prstGeom>
          <a:ln>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dirty="0"/>
              <a:t>Consider the receiver's needs: Prioritize the value and usefulness of the feedback to the receiver, rather than your own need to express it.</a:t>
            </a:r>
            <a:endParaRPr lang="en-US" dirty="0"/>
          </a:p>
        </p:txBody>
      </p:sp>
      <p:sp>
        <p:nvSpPr>
          <p:cNvPr id="7" name="Rectangle 6"/>
          <p:cNvSpPr/>
          <p:nvPr/>
        </p:nvSpPr>
        <p:spPr>
          <a:xfrm>
            <a:off x="3107266" y="4319887"/>
            <a:ext cx="5977467" cy="824861"/>
          </a:xfrm>
          <a:prstGeom prst="rect">
            <a:avLst/>
          </a:prstGeom>
          <a:ln>
            <a:solidFill>
              <a:schemeClr val="accent1">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a:t>Use "I" statements: Express your perceptions, experiences, or feelings about the behavior using "I" statements.</a:t>
            </a:r>
            <a:endParaRPr lang="en-US" dirty="0"/>
          </a:p>
        </p:txBody>
      </p:sp>
      <p:sp>
        <p:nvSpPr>
          <p:cNvPr id="8" name="Rectangle 7"/>
          <p:cNvSpPr/>
          <p:nvPr/>
        </p:nvSpPr>
        <p:spPr>
          <a:xfrm>
            <a:off x="4142021" y="5320686"/>
            <a:ext cx="5977467" cy="859799"/>
          </a:xfrm>
          <a:prstGeom prst="rect">
            <a:avLst/>
          </a:prstGeom>
          <a:ln>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dirty="0" smtClean="0"/>
              <a:t>Focus </a:t>
            </a:r>
            <a:r>
              <a:rPr lang="en-US" dirty="0"/>
              <a:t>on actions, not motives: Concentrate on what was said and done, rather than why it was said or done.</a:t>
            </a:r>
            <a:endParaRPr lang="en-US" dirty="0"/>
          </a:p>
        </p:txBody>
      </p:sp>
      <p:sp>
        <p:nvSpPr>
          <p:cNvPr id="9" name="Rectangle 8"/>
          <p:cNvSpPr/>
          <p:nvPr/>
        </p:nvSpPr>
        <p:spPr>
          <a:xfrm>
            <a:off x="944944" y="2100971"/>
            <a:ext cx="5977466" cy="953111"/>
          </a:xfrm>
          <a:prstGeom prst="rect">
            <a:avLst/>
          </a:prstGeom>
          <a:ln>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dirty="0"/>
              <a:t> Focus on behavior, not the person: Direct feedback toward behavior that can be changed, rather than attacking the person's personality or traits</a:t>
            </a:r>
            <a:r>
              <a:rPr lang="en-US" dirty="0" smtClean="0"/>
              <a:t>.</a:t>
            </a:r>
            <a:endParaRPr lang="en-US" dirty="0"/>
          </a:p>
        </p:txBody>
      </p:sp>
      <p:sp>
        <p:nvSpPr>
          <p:cNvPr id="10" name="TextBox 9"/>
          <p:cNvSpPr txBox="1"/>
          <p:nvPr/>
        </p:nvSpPr>
        <p:spPr>
          <a:xfrm>
            <a:off x="0" y="234036"/>
            <a:ext cx="12192000" cy="1754326"/>
          </a:xfrm>
          <a:prstGeom prst="rect">
            <a:avLst/>
          </a:prstGeom>
          <a:noFill/>
        </p:spPr>
        <p:txBody>
          <a:bodyPr wrap="square" rtlCol="0">
            <a:spAutoFit/>
          </a:bodyPr>
          <a:lstStyle/>
          <a:p>
            <a:pPr algn="ctr"/>
            <a:r>
              <a:rPr lang="en-US" sz="3600" b="1" u="sng" dirty="0"/>
              <a:t>Guidelines for Giving Constructive </a:t>
            </a:r>
            <a:r>
              <a:rPr lang="en-US" sz="3600" b="1" u="sng" dirty="0" smtClean="0"/>
              <a:t>Feedback</a:t>
            </a:r>
            <a:endParaRPr lang="en-US" sz="3600" b="1" u="sng" dirty="0" smtClean="0"/>
          </a:p>
          <a:p>
            <a:endParaRPr lang="en-US" sz="3600" b="1" u="sng" dirty="0" smtClean="0"/>
          </a:p>
          <a:p>
            <a:r>
              <a:rPr lang="en-US" b="1" dirty="0" smtClean="0"/>
              <a:t>When </a:t>
            </a:r>
            <a:r>
              <a:rPr lang="en-US" b="1" dirty="0"/>
              <a:t>giving feedback, it's essential to present it in a way that the receiver doesn't feel threatened or attacked.</a:t>
            </a:r>
            <a:endParaRPr lang="en-US" b="1" dirty="0"/>
          </a:p>
          <a:p>
            <a:endParaRPr lang="en-ZA" dirty="0"/>
          </a:p>
        </p:txBody>
      </p:sp>
      <p:sp>
        <p:nvSpPr>
          <p:cNvPr id="11" name="Notched Right Arrow 10"/>
          <p:cNvSpPr/>
          <p:nvPr/>
        </p:nvSpPr>
        <p:spPr>
          <a:xfrm>
            <a:off x="104173" y="2317137"/>
            <a:ext cx="736600" cy="292054"/>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Notched Right Arrow 11"/>
          <p:cNvSpPr/>
          <p:nvPr/>
        </p:nvSpPr>
        <p:spPr>
          <a:xfrm>
            <a:off x="1292593" y="3540957"/>
            <a:ext cx="736600" cy="292054"/>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Notched Right Arrow 12"/>
          <p:cNvSpPr/>
          <p:nvPr/>
        </p:nvSpPr>
        <p:spPr>
          <a:xfrm>
            <a:off x="2272261" y="4586290"/>
            <a:ext cx="736600" cy="292054"/>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Notched Right Arrow 13"/>
          <p:cNvSpPr/>
          <p:nvPr/>
        </p:nvSpPr>
        <p:spPr>
          <a:xfrm>
            <a:off x="3301249" y="5630111"/>
            <a:ext cx="736600" cy="240947"/>
          </a:xfrm>
          <a:prstGeom prst="notchedRightArrow">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225" y="512458"/>
            <a:ext cx="10239519" cy="4431983"/>
          </a:xfrm>
          <a:prstGeom prst="rect">
            <a:avLst/>
          </a:prstGeom>
        </p:spPr>
        <p:txBody>
          <a:bodyPr wrap="square">
            <a:spAutoFit/>
          </a:bodyPr>
          <a:lstStyle/>
          <a:p>
            <a:r>
              <a:rPr lang="en-US" sz="3600" dirty="0" smtClean="0"/>
              <a:t>                            </a:t>
            </a:r>
            <a:r>
              <a:rPr lang="en-US" sz="4800" b="1" dirty="0" smtClean="0">
                <a:effectLst>
                  <a:outerShdw blurRad="38100" dist="38100" dir="2700000" algn="tl">
                    <a:srgbClr val="000000">
                      <a:alpha val="43137"/>
                    </a:srgbClr>
                  </a:outerShdw>
                </a:effectLst>
                <a:latin typeface="+mj-lt"/>
              </a:rPr>
              <a:t>SPECIFIC OUTCOME 3:</a:t>
            </a:r>
            <a:endParaRPr lang="en-US" sz="4800" b="1" dirty="0" smtClean="0">
              <a:effectLst>
                <a:outerShdw blurRad="38100" dist="38100" dir="2700000" algn="tl">
                  <a:srgbClr val="000000">
                    <a:alpha val="43137"/>
                  </a:srgbClr>
                </a:outerShdw>
              </a:effectLst>
              <a:latin typeface="+mj-lt"/>
            </a:endParaRPr>
          </a:p>
          <a:p>
            <a:pPr algn="ctr"/>
            <a:r>
              <a:rPr lang="en-US" dirty="0" smtClean="0"/>
              <a:t>           </a:t>
            </a:r>
            <a:r>
              <a:rPr lang="en-US" b="1" dirty="0" smtClean="0"/>
              <a:t>Respond constructively to feedback</a:t>
            </a:r>
            <a:endParaRPr lang="en-US" b="1" dirty="0" smtClean="0"/>
          </a:p>
          <a:p>
            <a:endParaRPr lang="en-US" dirty="0" smtClean="0"/>
          </a:p>
          <a:p>
            <a:endParaRPr lang="en-US" dirty="0"/>
          </a:p>
          <a:p>
            <a:endParaRPr lang="en-US" dirty="0" smtClean="0"/>
          </a:p>
          <a:p>
            <a:pPr marL="284480" indent="-284480"/>
            <a:r>
              <a:rPr lang="en-US" altLang="en-US" dirty="0" smtClean="0"/>
              <a:t>      Giving </a:t>
            </a:r>
            <a:r>
              <a:rPr lang="en-US" altLang="en-US" dirty="0"/>
              <a:t>constructive feedback is crucial for managers and supervisors to </a:t>
            </a:r>
            <a:r>
              <a:rPr lang="en-US" altLang="en-US" dirty="0" smtClean="0"/>
              <a:t>guide employees </a:t>
            </a:r>
            <a:r>
              <a:rPr lang="en-US" altLang="en-US" dirty="0"/>
              <a:t>toward </a:t>
            </a:r>
            <a:r>
              <a:rPr lang="en-US" altLang="en-US" dirty="0" smtClean="0"/>
              <a:t>meeting expectations </a:t>
            </a:r>
            <a:r>
              <a:rPr lang="en-US" altLang="en-US" dirty="0"/>
              <a:t>and goals. It's used to support effective behavior or redirect problem </a:t>
            </a:r>
            <a:r>
              <a:rPr lang="en-US" altLang="en-US" dirty="0" smtClean="0"/>
              <a:t>performance. Situations </a:t>
            </a:r>
            <a:r>
              <a:rPr lang="en-US" altLang="en-US" dirty="0"/>
              <a:t>that require constructive feedback include ongoing performance discussions, coaching, and corrective guidance. Clues that feedback is needed include requests for opinion, persistent problems, repeated errors, unmet expectations, and disturbing work habits. The goal is to provide guidance and support to achieve successful performance.</a:t>
            </a:r>
            <a:endParaRPr lang="en-US" altLang="en-US" dirty="0"/>
          </a:p>
          <a:p>
            <a:pPr marL="284480" indent="-284480"/>
            <a:endParaRPr lang="en-US" altLang="en-US" dirty="0"/>
          </a:p>
          <a:p>
            <a:pPr marL="284480" indent="-284480"/>
            <a:endParaRPr lang="en-US" altLang="en-US" dirty="0"/>
          </a:p>
          <a:p>
            <a:endParaRPr lang="en-ZA" dirty="0"/>
          </a:p>
        </p:txBody>
      </p:sp>
      <p:cxnSp>
        <p:nvCxnSpPr>
          <p:cNvPr id="4" name="Straight Connector 3"/>
          <p:cNvCxnSpPr/>
          <p:nvPr/>
        </p:nvCxnSpPr>
        <p:spPr>
          <a:xfrm>
            <a:off x="3160889" y="1614311"/>
            <a:ext cx="637822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428" y="345688"/>
            <a:ext cx="8947739" cy="1500046"/>
          </a:xfrm>
        </p:spPr>
        <p:txBody>
          <a:bodyPr>
            <a:normAutofit/>
          </a:bodyPr>
          <a:lstStyle/>
          <a:p>
            <a:r>
              <a:rPr lang="en-US" dirty="0">
                <a:effectLst>
                  <a:outerShdw blurRad="38100" dist="38100" dir="2700000" algn="tl">
                    <a:srgbClr val="000000">
                      <a:alpha val="43137"/>
                    </a:srgbClr>
                  </a:outerShdw>
                </a:effectLst>
              </a:rPr>
              <a:t>PURPOSE OF THE UNIT STANDARD </a:t>
            </a:r>
            <a:br>
              <a:rPr lang="en-US" dirty="0"/>
            </a:br>
            <a:br>
              <a:rPr lang="en-US" dirty="0"/>
            </a:br>
            <a:endParaRPr lang="en-ZA" sz="300" dirty="0"/>
          </a:p>
        </p:txBody>
      </p:sp>
      <p:sp>
        <p:nvSpPr>
          <p:cNvPr id="3" name="Content Placeholder 2"/>
          <p:cNvSpPr>
            <a:spLocks noGrp="1"/>
          </p:cNvSpPr>
          <p:nvPr>
            <p:ph idx="1"/>
          </p:nvPr>
        </p:nvSpPr>
        <p:spPr>
          <a:xfrm>
            <a:off x="1126272" y="1692888"/>
            <a:ext cx="10996317" cy="4599270"/>
          </a:xfrm>
        </p:spPr>
        <p:txBody>
          <a:bodyPr/>
          <a:lstStyle/>
          <a:p>
            <a:pPr>
              <a:buClrTx/>
              <a:buFont typeface="Arial" panose="020B0604020202020204" pitchFamily="34" charset="0"/>
              <a:buChar char="•"/>
            </a:pPr>
            <a:r>
              <a:rPr lang="en-US" dirty="0" smtClean="0"/>
              <a:t>This unit standard is intended to provide a conceptual knowledge of the areas covered.</a:t>
            </a:r>
            <a:endParaRPr lang="en-US" dirty="0" smtClean="0"/>
          </a:p>
          <a:p>
            <a:pPr>
              <a:buClrTx/>
              <a:buFont typeface="Arial" panose="020B0604020202020204" pitchFamily="34" charset="0"/>
              <a:buChar char="•"/>
            </a:pPr>
            <a:r>
              <a:rPr lang="en-US" dirty="0" smtClean="0"/>
              <a:t>For those working in or entering the workplace in the area of systems development.</a:t>
            </a:r>
            <a:endParaRPr lang="en-US" dirty="0" smtClean="0"/>
          </a:p>
          <a:p>
            <a:pPr>
              <a:buClrTx/>
              <a:buFont typeface="Courier New" panose="02070309020205020404" pitchFamily="49" charset="0"/>
              <a:buChar char="o"/>
            </a:pPr>
            <a:r>
              <a:rPr lang="en-US" dirty="0" smtClean="0"/>
              <a:t> Demonstrate </a:t>
            </a:r>
            <a:r>
              <a:rPr lang="en-US" dirty="0"/>
              <a:t>the ability to interpret given cost/benefit analysis documentation</a:t>
            </a:r>
            <a:endParaRPr lang="en-US" dirty="0"/>
          </a:p>
          <a:p>
            <a:pPr>
              <a:buClrTx/>
              <a:buFont typeface="Courier New" panose="02070309020205020404" pitchFamily="49" charset="0"/>
              <a:buChar char="o"/>
            </a:pPr>
            <a:r>
              <a:rPr lang="en-US" dirty="0" smtClean="0"/>
              <a:t>Prepare </a:t>
            </a:r>
            <a:r>
              <a:rPr lang="en-US" dirty="0"/>
              <a:t>a time estimate for an element of work</a:t>
            </a:r>
            <a:endParaRPr lang="en-US" dirty="0"/>
          </a:p>
          <a:p>
            <a:pPr>
              <a:buClrTx/>
              <a:buFont typeface="Courier New" panose="02070309020205020404" pitchFamily="49" charset="0"/>
              <a:buChar char="o"/>
            </a:pPr>
            <a:r>
              <a:rPr lang="en-US" dirty="0" smtClean="0"/>
              <a:t>Prepare </a:t>
            </a:r>
            <a:r>
              <a:rPr lang="en-US" dirty="0"/>
              <a:t>a cost estimate for an element of work</a:t>
            </a:r>
            <a:endParaRPr lang="en-US" dirty="0"/>
          </a:p>
          <a:p>
            <a:pPr>
              <a:buClrTx/>
              <a:buFont typeface="Courier New" panose="02070309020205020404" pitchFamily="49" charset="0"/>
              <a:buChar char="o"/>
            </a:pPr>
            <a:r>
              <a:rPr lang="en-US" dirty="0" smtClean="0"/>
              <a:t>Demonstrate </a:t>
            </a:r>
            <a:r>
              <a:rPr lang="en-US" dirty="0"/>
              <a:t>an understanding of the affect of late delivery of an element of work</a:t>
            </a:r>
            <a:endParaRPr lang="en-US" dirty="0"/>
          </a:p>
          <a:p>
            <a:pPr>
              <a:buClrTx/>
              <a:buFont typeface="Arial" panose="020B0604020202020204" pitchFamily="34" charset="0"/>
              <a:buChar char="•"/>
            </a:pPr>
            <a:endParaRPr lang="en-US" dirty="0"/>
          </a:p>
          <a:p>
            <a:r>
              <a:rPr lang="en-US" dirty="0"/>
              <a:t>The performance of all elements is to a standard that allows for further learning in this area.</a:t>
            </a:r>
            <a:endParaRPr lang="en-US" dirty="0"/>
          </a:p>
          <a:p>
            <a:endParaRPr lang="en-US" dirty="0"/>
          </a:p>
          <a:p>
            <a:endParaRPr lang="en-ZA" dirty="0"/>
          </a:p>
        </p:txBody>
      </p:sp>
      <p:pic>
        <p:nvPicPr>
          <p:cNvPr id="4" name="Picture 3"/>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9790" y="98578"/>
            <a:ext cx="9995025" cy="1450757"/>
          </a:xfrm>
        </p:spPr>
        <p:txBody>
          <a:bodyPr>
            <a:normAutofit fontScale="90000"/>
          </a:bodyPr>
          <a:lstStyle/>
          <a:p>
            <a:br>
              <a:rPr lang="en-US" dirty="0"/>
            </a:br>
            <a:r>
              <a:rPr lang="en-US" sz="4000" dirty="0">
                <a:effectLst>
                  <a:outerShdw blurRad="38100" dist="38100" dir="2700000" algn="tl">
                    <a:srgbClr val="000000">
                      <a:alpha val="43137"/>
                    </a:srgbClr>
                  </a:outerShdw>
                </a:effectLst>
              </a:rPr>
              <a:t>LEARNING ASSUMED TO BE IN PLACE AND RECOGNITION OF PRIOR LEARNING </a:t>
            </a:r>
            <a:endParaRPr lang="en-US"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67989" y="2442117"/>
            <a:ext cx="11363093" cy="3426977"/>
          </a:xfrm>
        </p:spPr>
        <p:txBody>
          <a:bodyPr/>
          <a:lstStyle/>
          <a:p>
            <a:r>
              <a:rPr lang="en-US" dirty="0"/>
              <a:t>The credit value of this unit is based on a person having the prior knowledge and skills to:</a:t>
            </a:r>
            <a:endParaRPr lang="en-US" dirty="0"/>
          </a:p>
          <a:p>
            <a:endParaRPr lang="en-US" dirty="0"/>
          </a:p>
          <a:p>
            <a:pPr>
              <a:buClrTx/>
              <a:buFont typeface="Arial" panose="020B0604020202020204" pitchFamily="34" charset="0"/>
              <a:buChar char="•"/>
            </a:pPr>
            <a:r>
              <a:rPr lang="en-US" dirty="0"/>
              <a:t>Demonstrate an understanding of fundamental mathematics (at least NQF level 3)</a:t>
            </a:r>
            <a:endParaRPr lang="en-US" dirty="0"/>
          </a:p>
          <a:p>
            <a:pPr>
              <a:buClrTx/>
              <a:buFont typeface="Arial" panose="020B0604020202020204" pitchFamily="34" charset="0"/>
              <a:buChar char="•"/>
            </a:pPr>
            <a:r>
              <a:rPr lang="en-US" dirty="0"/>
              <a:t>Demonstrate PC competency skills (End-User Computing unit Standards, at least up to NQF level 3.)</a:t>
            </a:r>
            <a:endParaRPr lang="en-US" dirty="0"/>
          </a:p>
          <a:p>
            <a:endParaRPr lang="en-ZA" dirty="0"/>
          </a:p>
        </p:txBody>
      </p:sp>
      <p:pic>
        <p:nvPicPr>
          <p:cNvPr id="4" name="Picture 3"/>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47257" y="173740"/>
            <a:ext cx="6281057" cy="1520077"/>
          </a:xfrm>
        </p:spPr>
        <p:txBody>
          <a:bodyPr/>
          <a:lstStyle/>
          <a:p>
            <a:pPr algn="ctr"/>
            <a:r>
              <a:rPr lang="en-US" dirty="0">
                <a:effectLst>
                  <a:outerShdw blurRad="38100" dist="38100" dir="2700000" algn="tl">
                    <a:srgbClr val="000000">
                      <a:alpha val="43137"/>
                    </a:srgbClr>
                  </a:outerShdw>
                </a:effectLst>
              </a:rPr>
              <a:t>Specific </a:t>
            </a:r>
            <a:r>
              <a:rPr lang="en-US" dirty="0" smtClean="0">
                <a:effectLst>
                  <a:outerShdw blurRad="38100" dist="38100" dir="2700000" algn="tl">
                    <a:srgbClr val="000000">
                      <a:alpha val="43137"/>
                    </a:srgbClr>
                  </a:outerShdw>
                </a:effectLst>
              </a:rPr>
              <a:t>outcome: </a:t>
            </a:r>
            <a:r>
              <a:rPr lang="en-US" dirty="0">
                <a:effectLst>
                  <a:outerShdw blurRad="38100" dist="38100" dir="2700000" algn="tl">
                    <a:srgbClr val="000000">
                      <a:alpha val="43137"/>
                    </a:srgbClr>
                  </a:outerShdw>
                </a:effectLst>
              </a:rPr>
              <a:t>1</a:t>
            </a:r>
            <a:endParaRPr lang="en-US" dirty="0">
              <a:effectLst>
                <a:outerShdw blurRad="38100" dist="38100" dir="2700000" algn="tl">
                  <a:srgbClr val="000000">
                    <a:alpha val="43137"/>
                  </a:srgbClr>
                </a:outerShdw>
              </a:effectLst>
            </a:endParaRPr>
          </a:p>
        </p:txBody>
      </p:sp>
      <p:sp>
        <p:nvSpPr>
          <p:cNvPr id="4" name="TextBox 3"/>
          <p:cNvSpPr txBox="1"/>
          <p:nvPr/>
        </p:nvSpPr>
        <p:spPr>
          <a:xfrm>
            <a:off x="217713" y="1950808"/>
            <a:ext cx="11952516" cy="492443"/>
          </a:xfrm>
          <a:prstGeom prst="rect">
            <a:avLst/>
          </a:prstGeom>
          <a:noFill/>
        </p:spPr>
        <p:txBody>
          <a:bodyPr wrap="square" rtlCol="0">
            <a:spAutoFit/>
          </a:bodyPr>
          <a:lstStyle/>
          <a:p>
            <a:r>
              <a:rPr lang="en-US" sz="2600" b="1" dirty="0"/>
              <a:t>Demonstrate the ability to interpret given cost/benefit </a:t>
            </a:r>
            <a:r>
              <a:rPr lang="en-US" sz="2600" b="1" dirty="0" smtClean="0"/>
              <a:t>analysis documentation</a:t>
            </a:r>
            <a:r>
              <a:rPr lang="en-US" sz="2400" b="1" dirty="0" smtClean="0"/>
              <a:t>.</a:t>
            </a:r>
            <a:endParaRPr lang="en-US" sz="2400" b="1" dirty="0"/>
          </a:p>
        </p:txBody>
      </p:sp>
      <p:sp>
        <p:nvSpPr>
          <p:cNvPr id="6" name="TextBox 5"/>
          <p:cNvSpPr txBox="1"/>
          <p:nvPr/>
        </p:nvSpPr>
        <p:spPr>
          <a:xfrm>
            <a:off x="217713" y="2700242"/>
            <a:ext cx="3058887" cy="2846933"/>
          </a:xfrm>
          <a:prstGeom prst="rect">
            <a:avLst/>
          </a:prstGeom>
          <a:noFill/>
        </p:spPr>
        <p:txBody>
          <a:bodyPr wrap="square" rtlCol="0">
            <a:spAutoFit/>
          </a:bodyPr>
          <a:lstStyle/>
          <a:p>
            <a:r>
              <a:rPr lang="en-US" sz="2400" b="1" dirty="0"/>
              <a:t>What is cost benefit </a:t>
            </a:r>
            <a:r>
              <a:rPr lang="en-US" sz="2200" b="1" dirty="0"/>
              <a:t>analysis</a:t>
            </a:r>
            <a:r>
              <a:rPr lang="en-US" sz="2400" b="1" dirty="0"/>
              <a:t>?</a:t>
            </a:r>
            <a:endParaRPr lang="en-US" sz="2400" b="1" dirty="0"/>
          </a:p>
          <a:p>
            <a:endParaRPr lang="en-US" dirty="0" smtClean="0"/>
          </a:p>
          <a:p>
            <a:pPr indent="-612140" algn="ctr">
              <a:spcBef>
                <a:spcPts val="600"/>
              </a:spcBef>
              <a:spcAft>
                <a:spcPts val="1800"/>
              </a:spcAft>
            </a:pPr>
            <a:r>
              <a:rPr lang="en-US" dirty="0"/>
              <a:t>Cost benefit analysis (CBA) is a technique for assessing the monetary social costs and benefits of a capital investment project over a given time period. </a:t>
            </a:r>
            <a:endParaRPr lang="en-US" dirty="0"/>
          </a:p>
        </p:txBody>
      </p:sp>
      <p:graphicFrame>
        <p:nvGraphicFramePr>
          <p:cNvPr id="9" name="Diagram 8"/>
          <p:cNvGraphicFramePr/>
          <p:nvPr/>
        </p:nvGraphicFramePr>
        <p:xfrm>
          <a:off x="3537856" y="3526971"/>
          <a:ext cx="3396343" cy="142602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12" name="Diagram 11"/>
          <p:cNvGraphicFramePr/>
          <p:nvPr/>
        </p:nvGraphicFramePr>
        <p:xfrm>
          <a:off x="7195455" y="2729726"/>
          <a:ext cx="4493970" cy="252020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 name="Picture 12"/>
          <p:cNvPicPr>
            <a:picLocks noChangeAspect="1"/>
          </p:cNvPicPr>
          <p:nvPr/>
        </p:nvPicPr>
        <p:blipFill>
          <a:blip r:embed="rId11"/>
          <a:stretch>
            <a:fillRect/>
          </a:stretch>
        </p:blipFill>
        <p:spPr>
          <a:xfrm>
            <a:off x="11323140" y="6092982"/>
            <a:ext cx="708916" cy="22188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79826" y="1023000"/>
            <a:ext cx="8130011" cy="646331"/>
          </a:xfrm>
          <a:prstGeom prst="rect">
            <a:avLst/>
          </a:prstGeom>
        </p:spPr>
        <p:txBody>
          <a:bodyPr wrap="square">
            <a:spAutoFit/>
          </a:bodyPr>
          <a:lstStyle/>
          <a:p>
            <a:pPr algn="just"/>
            <a:r>
              <a:rPr lang="en-US" dirty="0"/>
              <a:t>This is an explanation on the environment where each analysis is done such as the objectives, the assumptions , the project , decision life etc.</a:t>
            </a:r>
            <a:endParaRPr lang="en-US" dirty="0"/>
          </a:p>
        </p:txBody>
      </p:sp>
      <p:sp>
        <p:nvSpPr>
          <p:cNvPr id="8" name="Flowchart: Punched Tape 7"/>
          <p:cNvSpPr/>
          <p:nvPr/>
        </p:nvSpPr>
        <p:spPr>
          <a:xfrm>
            <a:off x="337996" y="1023000"/>
            <a:ext cx="2073243" cy="1272114"/>
          </a:xfrm>
          <a:prstGeom prst="flowChartPunchedTape">
            <a:avLst/>
          </a:prstGeom>
          <a:solidFill>
            <a:schemeClr val="accent1">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General </a:t>
            </a:r>
            <a:r>
              <a:rPr lang="en-US" b="1" dirty="0" smtClean="0"/>
              <a:t>description </a:t>
            </a:r>
            <a:r>
              <a:rPr lang="en-US" b="1" dirty="0"/>
              <a:t>of the project</a:t>
            </a:r>
            <a:endParaRPr lang="en-US" b="1" dirty="0"/>
          </a:p>
        </p:txBody>
      </p:sp>
      <p:sp>
        <p:nvSpPr>
          <p:cNvPr id="9" name="Flowchart: Punched Tape 8"/>
          <p:cNvSpPr/>
          <p:nvPr/>
        </p:nvSpPr>
        <p:spPr>
          <a:xfrm>
            <a:off x="494923" y="4137434"/>
            <a:ext cx="2073243" cy="1195243"/>
          </a:xfrm>
          <a:prstGeom prst="flowChartPunchedTape">
            <a:avLst/>
          </a:prstGeom>
          <a:solidFill>
            <a:schemeClr val="accent1">
              <a:lumMod val="75000"/>
            </a:schemeClr>
          </a:solidFill>
          <a:ln w="63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Identify Benefits and Costs </a:t>
            </a:r>
            <a:endParaRPr lang="en-US" b="1" dirty="0"/>
          </a:p>
        </p:txBody>
      </p:sp>
      <p:sp>
        <p:nvSpPr>
          <p:cNvPr id="10" name="Flowchart: Punched Tape 9"/>
          <p:cNvSpPr/>
          <p:nvPr/>
        </p:nvSpPr>
        <p:spPr>
          <a:xfrm>
            <a:off x="408915" y="2611986"/>
            <a:ext cx="2073243" cy="1208576"/>
          </a:xfrm>
          <a:prstGeom prst="flowChartPunchedTape">
            <a:avLst/>
          </a:prstGeom>
          <a:solidFill>
            <a:schemeClr val="accent1"/>
          </a:solidFill>
          <a:ln w="63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List of alternative scenarios</a:t>
            </a:r>
            <a:endParaRPr lang="en-US" b="1" dirty="0"/>
          </a:p>
        </p:txBody>
      </p:sp>
      <p:sp>
        <p:nvSpPr>
          <p:cNvPr id="11" name="Rectangle 10"/>
          <p:cNvSpPr/>
          <p:nvPr/>
        </p:nvSpPr>
        <p:spPr>
          <a:xfrm>
            <a:off x="2743200" y="2611987"/>
            <a:ext cx="7478161" cy="646331"/>
          </a:xfrm>
          <a:prstGeom prst="rect">
            <a:avLst/>
          </a:prstGeom>
        </p:spPr>
        <p:txBody>
          <a:bodyPr wrap="square">
            <a:spAutoFit/>
          </a:bodyPr>
          <a:lstStyle/>
          <a:p>
            <a:pPr algn="just"/>
            <a:r>
              <a:rPr lang="en-US" dirty="0"/>
              <a:t>To decide the best option in the CBA we consider the costs and the benefits for each of these options.</a:t>
            </a:r>
            <a:endParaRPr lang="en-US" dirty="0"/>
          </a:p>
        </p:txBody>
      </p:sp>
      <p:sp>
        <p:nvSpPr>
          <p:cNvPr id="12" name="Rectangle 11"/>
          <p:cNvSpPr/>
          <p:nvPr/>
        </p:nvSpPr>
        <p:spPr>
          <a:xfrm>
            <a:off x="2743200" y="4148460"/>
            <a:ext cx="8066637" cy="923330"/>
          </a:xfrm>
          <a:prstGeom prst="rect">
            <a:avLst/>
          </a:prstGeom>
        </p:spPr>
        <p:txBody>
          <a:bodyPr wrap="square">
            <a:spAutoFit/>
          </a:bodyPr>
          <a:lstStyle/>
          <a:p>
            <a:pPr algn="just"/>
            <a:r>
              <a:rPr lang="en-US" dirty="0"/>
              <a:t>The application lists the exact benefits and costs met in each of the alternative scenarios. The application divides these into two kinds: The ones that are relatively straightforward to be measured and the ones that are not very easy to be measured.</a:t>
            </a:r>
            <a:endParaRPr lang="en-US" dirty="0"/>
          </a:p>
        </p:txBody>
      </p:sp>
      <p:sp>
        <p:nvSpPr>
          <p:cNvPr id="13" name="Rectangle 12"/>
          <p:cNvSpPr/>
          <p:nvPr/>
        </p:nvSpPr>
        <p:spPr>
          <a:xfrm>
            <a:off x="407407" y="273319"/>
            <a:ext cx="5875698" cy="523220"/>
          </a:xfrm>
          <a:prstGeom prst="rect">
            <a:avLst/>
          </a:prstGeom>
        </p:spPr>
        <p:txBody>
          <a:bodyPr wrap="square">
            <a:spAutoFit/>
          </a:bodyPr>
          <a:lstStyle/>
          <a:p>
            <a:pPr algn="ctr"/>
            <a:r>
              <a:rPr lang="en-ZA" sz="2800" b="1" dirty="0">
                <a:effectLst>
                  <a:outerShdw blurRad="38100" dist="38100" dir="2700000" algn="tl">
                    <a:srgbClr val="000000">
                      <a:alpha val="43137"/>
                    </a:srgbClr>
                  </a:outerShdw>
                </a:effectLst>
              </a:rPr>
              <a:t>Cost Benefit Analysis Components</a:t>
            </a:r>
            <a:endParaRPr lang="en-ZA" sz="2800" b="1" dirty="0">
              <a:effectLst>
                <a:outerShdw blurRad="38100" dist="38100" dir="2700000" algn="tl">
                  <a:srgbClr val="000000">
                    <a:alpha val="43137"/>
                  </a:srgbClr>
                </a:outerShdw>
              </a:effectLst>
            </a:endParaRPr>
          </a:p>
        </p:txBody>
      </p:sp>
      <p:pic>
        <p:nvPicPr>
          <p:cNvPr id="17" name="Picture 16"/>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408915" y="2611986"/>
            <a:ext cx="2073243" cy="982332"/>
          </a:xfrm>
          <a:prstGeom prst="flowChartPunchedTape">
            <a:avLst/>
          </a:prstGeom>
          <a:solidFill>
            <a:schemeClr val="accent1">
              <a:lumMod val="75000"/>
            </a:schemeClr>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Comparison of alternatives </a:t>
            </a:r>
            <a:endParaRPr lang="en-US" b="1" dirty="0"/>
          </a:p>
        </p:txBody>
      </p:sp>
      <p:sp>
        <p:nvSpPr>
          <p:cNvPr id="3" name="Flowchart: Punched Tape 2"/>
          <p:cNvSpPr/>
          <p:nvPr/>
        </p:nvSpPr>
        <p:spPr>
          <a:xfrm>
            <a:off x="408915" y="953693"/>
            <a:ext cx="2073243" cy="982332"/>
          </a:xfrm>
          <a:prstGeom prst="flowChartPunchedTape">
            <a:avLst/>
          </a:prstGeom>
          <a:solidFill>
            <a:schemeClr val="accent1">
              <a:lumMod val="60000"/>
              <a:lumOff val="40000"/>
            </a:schemeClr>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Schedule Benefits and Costs </a:t>
            </a:r>
            <a:endParaRPr lang="en-US" b="1" dirty="0"/>
          </a:p>
        </p:txBody>
      </p:sp>
      <p:sp>
        <p:nvSpPr>
          <p:cNvPr id="4" name="Flowchart: Punched Tape 3"/>
          <p:cNvSpPr/>
          <p:nvPr/>
        </p:nvSpPr>
        <p:spPr>
          <a:xfrm>
            <a:off x="408915" y="4424188"/>
            <a:ext cx="2073243" cy="982332"/>
          </a:xfrm>
          <a:prstGeom prst="flowChartPunchedTape">
            <a:avLst/>
          </a:prstGeom>
          <a:solidFill>
            <a:schemeClr val="accent1">
              <a:lumMod val="50000"/>
            </a:schemeClr>
          </a:solidFill>
          <a:ln w="635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Sensitivity Analysis </a:t>
            </a:r>
            <a:endParaRPr lang="en-US" b="1" dirty="0"/>
          </a:p>
        </p:txBody>
      </p:sp>
      <p:sp>
        <p:nvSpPr>
          <p:cNvPr id="5" name="Rectangle 4"/>
          <p:cNvSpPr/>
          <p:nvPr/>
        </p:nvSpPr>
        <p:spPr>
          <a:xfrm>
            <a:off x="2688879" y="983194"/>
            <a:ext cx="8781862" cy="923330"/>
          </a:xfrm>
          <a:prstGeom prst="rect">
            <a:avLst/>
          </a:prstGeom>
        </p:spPr>
        <p:txBody>
          <a:bodyPr wrap="square">
            <a:spAutoFit/>
          </a:bodyPr>
          <a:lstStyle/>
          <a:p>
            <a:r>
              <a:rPr lang="en-US" dirty="0"/>
              <a:t>The user now identifies the value of each benefit and cost for each year through the life cycle of the decision, after the costs and benefits for each year are estimated, convert them to a common unit of measurement to properly compare competing alternatives</a:t>
            </a:r>
            <a:endParaRPr lang="en-ZA" dirty="0"/>
          </a:p>
        </p:txBody>
      </p:sp>
      <p:sp>
        <p:nvSpPr>
          <p:cNvPr id="6" name="Rectangle 5"/>
          <p:cNvSpPr/>
          <p:nvPr/>
        </p:nvSpPr>
        <p:spPr>
          <a:xfrm>
            <a:off x="2783941" y="2698505"/>
            <a:ext cx="8591738" cy="646331"/>
          </a:xfrm>
          <a:prstGeom prst="rect">
            <a:avLst/>
          </a:prstGeom>
        </p:spPr>
        <p:txBody>
          <a:bodyPr wrap="square">
            <a:spAutoFit/>
          </a:bodyPr>
          <a:lstStyle/>
          <a:p>
            <a:r>
              <a:rPr lang="en-US" dirty="0"/>
              <a:t>Here, the application compares the alternative solutions and comparison is explained with tables and graphs to facilitate decision making. </a:t>
            </a:r>
            <a:endParaRPr lang="en-ZA" dirty="0"/>
          </a:p>
        </p:txBody>
      </p:sp>
      <p:sp>
        <p:nvSpPr>
          <p:cNvPr id="7" name="Rectangle 6"/>
          <p:cNvSpPr/>
          <p:nvPr/>
        </p:nvSpPr>
        <p:spPr>
          <a:xfrm>
            <a:off x="2783941" y="4424188"/>
            <a:ext cx="8686800" cy="923330"/>
          </a:xfrm>
          <a:prstGeom prst="rect">
            <a:avLst/>
          </a:prstGeom>
        </p:spPr>
        <p:txBody>
          <a:bodyPr wrap="square">
            <a:spAutoFit/>
          </a:bodyPr>
          <a:lstStyle/>
          <a:p>
            <a:r>
              <a:rPr lang="en-US" dirty="0"/>
              <a:t>Helps the user define how sensitive the results are to changes in the costs and benefits. This sensitivity involves costs and benefits whose definition is not straightforward or is not easy to be exactly defined.</a:t>
            </a:r>
            <a:endParaRPr lang="en-ZA" dirty="0"/>
          </a:p>
        </p:txBody>
      </p:sp>
      <p:pic>
        <p:nvPicPr>
          <p:cNvPr id="9" name="Picture 8"/>
          <p:cNvPicPr>
            <a:picLocks noChangeAspect="1"/>
          </p:cNvPicPr>
          <p:nvPr/>
        </p:nvPicPr>
        <p:blipFill>
          <a:blip r:embed="rId1"/>
          <a:stretch>
            <a:fillRect/>
          </a:stretch>
        </p:blipFill>
        <p:spPr>
          <a:xfrm>
            <a:off x="11323140" y="6092982"/>
            <a:ext cx="708916" cy="2218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745" y="0"/>
            <a:ext cx="10058400" cy="1566250"/>
          </a:xfrm>
        </p:spPr>
        <p:txBody>
          <a:bodyPr>
            <a:normAutofit/>
          </a:bodyPr>
          <a:lstStyle/>
          <a:p>
            <a:pPr algn="ctr"/>
            <a:r>
              <a:rPr lang="en-US" dirty="0">
                <a:effectLst>
                  <a:outerShdw blurRad="38100" dist="38100" dir="2700000" algn="tl">
                    <a:srgbClr val="000000">
                      <a:alpha val="43137"/>
                    </a:srgbClr>
                  </a:outerShdw>
                </a:effectLst>
              </a:rPr>
              <a:t>SPECIFIC </a:t>
            </a:r>
            <a:r>
              <a:rPr lang="en-US" dirty="0" smtClean="0">
                <a:effectLst>
                  <a:outerShdw blurRad="38100" dist="38100" dir="2700000" algn="tl">
                    <a:srgbClr val="000000">
                      <a:alpha val="43137"/>
                    </a:srgbClr>
                  </a:outerShdw>
                </a:effectLst>
              </a:rPr>
              <a:t>OUTCOME: </a:t>
            </a:r>
            <a:r>
              <a:rPr lang="en-US" dirty="0">
                <a:effectLst>
                  <a:outerShdw blurRad="38100" dist="38100" dir="2700000" algn="tl">
                    <a:srgbClr val="000000">
                      <a:alpha val="43137"/>
                    </a:srgbClr>
                  </a:outerShdw>
                </a:effectLst>
              </a:rPr>
              <a:t>2 </a:t>
            </a:r>
            <a:endParaRPr lang="en-ZA" sz="2000" dirty="0"/>
          </a:p>
        </p:txBody>
      </p:sp>
      <p:pic>
        <p:nvPicPr>
          <p:cNvPr id="8" name="Content Placeholder 7" descr="Royalty Free Clock Stock Photos | rawpixel"/>
          <p:cNvPicPr>
            <a:picLocks noGrp="1" noChangeAspect="1"/>
          </p:cNvPicPr>
          <p:nvPr>
            <p:ph sz="half" idx="1"/>
          </p:nvPr>
        </p:nvPicPr>
        <p:blipFill>
          <a:blip r:embed="rId1" cstate="print">
            <a:extLst>
              <a:ext uri="{BEBA8EAE-BF5A-486C-A8C5-ECC9F3942E4B}">
                <a14:imgProps xmlns:a14="http://schemas.microsoft.com/office/drawing/2010/main">
                  <a14:imgLayer r:embed="rId2">
                    <a14:imgEffect>
                      <a14:colorTemperature colorTemp="11312"/>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815249" y="2507868"/>
            <a:ext cx="3503364" cy="3738696"/>
          </a:xfrm>
          <a:effectLst>
            <a:outerShdw blurRad="50800" dist="38100" dir="5400000" algn="t" rotWithShape="0">
              <a:prstClr val="black">
                <a:alpha val="40000"/>
              </a:prstClr>
            </a:outerShdw>
          </a:effectLst>
        </p:spPr>
      </p:pic>
      <p:sp>
        <p:nvSpPr>
          <p:cNvPr id="6" name="TextBox 5"/>
          <p:cNvSpPr txBox="1"/>
          <p:nvPr/>
        </p:nvSpPr>
        <p:spPr>
          <a:xfrm rot="10800000" flipV="1">
            <a:off x="1566248" y="1806227"/>
            <a:ext cx="8691327" cy="461665"/>
          </a:xfrm>
          <a:prstGeom prst="rect">
            <a:avLst/>
          </a:prstGeom>
          <a:noFill/>
        </p:spPr>
        <p:txBody>
          <a:bodyPr wrap="square" rtlCol="0">
            <a:spAutoFit/>
          </a:bodyPr>
          <a:lstStyle/>
          <a:p>
            <a:pPr algn="ctr"/>
            <a:r>
              <a:rPr lang="en-US" sz="2400" b="1" dirty="0">
                <a:effectLst>
                  <a:outerShdw blurRad="38100" dist="38100" dir="2700000" algn="tl">
                    <a:srgbClr val="000000">
                      <a:alpha val="43137"/>
                    </a:srgbClr>
                  </a:outerShdw>
                </a:effectLst>
              </a:rPr>
              <a:t>Prepare a time estimate for an element of work. </a:t>
            </a:r>
            <a:endParaRPr lang="en-ZA" sz="2400" b="1" dirty="0">
              <a:effectLst>
                <a:outerShdw blurRad="38100" dist="38100" dir="2700000" algn="tl">
                  <a:srgbClr val="000000">
                    <a:alpha val="43137"/>
                  </a:srgbClr>
                </a:outerShdw>
              </a:effectLst>
            </a:endParaRPr>
          </a:p>
        </p:txBody>
      </p:sp>
      <p:pic>
        <p:nvPicPr>
          <p:cNvPr id="1026" name="Picture 2" descr="Employee Time Wasting Stock Illustrations – 189 Employee Time Wasting Stock  Illustrations, Vectors &amp; Clipart - Dreamstime"/>
          <p:cNvPicPr>
            <a:picLocks noGrp="1" noChangeAspect="1" noChangeArrowheads="1"/>
          </p:cNvPicPr>
          <p:nvPr>
            <p:ph sz="half" idx="2"/>
          </p:nvPr>
        </p:nvPicPr>
        <p:blipFill>
          <a:blip r:embed="rId3">
            <a:extLst>
              <a:ext uri="{BEBA8EAE-BF5A-486C-A8C5-ECC9F3942E4B}">
                <a14:imgProps xmlns:a14="http://schemas.microsoft.com/office/drawing/2010/main">
                  <a14:imgLayer r:embed="rId4">
                    <a14:imgEffect>
                      <a14:colorTemperature colorTemp="10957"/>
                    </a14:imgEffect>
                    <a14:imgEffect>
                      <a14:saturation sat="113000"/>
                    </a14:imgEffect>
                  </a14:imgLayer>
                </a14:imgProps>
              </a:ext>
              <a:ext uri="{28A0092B-C50C-407E-A947-70E740481C1C}">
                <a14:useLocalDpi xmlns:a14="http://schemas.microsoft.com/office/drawing/2010/main" val="0"/>
              </a:ext>
            </a:extLst>
          </a:blip>
          <a:srcRect/>
          <a:stretch>
            <a:fillRect/>
          </a:stretch>
        </p:blipFill>
        <p:spPr bwMode="auto">
          <a:xfrm>
            <a:off x="7921127" y="2507868"/>
            <a:ext cx="3580482" cy="3738696"/>
          </a:xfrm>
          <a:prstGeom prst="rect">
            <a:avLst/>
          </a:prstGeom>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5400000" algn="t" rotWithShape="0">
              <a:prstClr val="black">
                <a:alpha val="40000"/>
              </a:prstClr>
            </a:outerShdw>
          </a:effectLst>
        </p:spPr>
      </p:pic>
      <p:sp>
        <p:nvSpPr>
          <p:cNvPr id="10" name="TextBox 9"/>
          <p:cNvSpPr txBox="1"/>
          <p:nvPr/>
        </p:nvSpPr>
        <p:spPr>
          <a:xfrm>
            <a:off x="4318613" y="2507869"/>
            <a:ext cx="3602514" cy="3600986"/>
          </a:xfrm>
          <a:prstGeom prst="rect">
            <a:avLst/>
          </a:prstGeom>
          <a:noFill/>
        </p:spPr>
        <p:txBody>
          <a:bodyPr wrap="square" rtlCol="0">
            <a:spAutoFit/>
          </a:bodyPr>
          <a:lstStyle/>
          <a:p>
            <a:pPr algn="ctr"/>
            <a:r>
              <a:rPr lang="en-US" dirty="0" smtClean="0"/>
              <a:t> </a:t>
            </a:r>
            <a:r>
              <a:rPr lang="en-US" sz="2400" b="1" dirty="0" smtClean="0"/>
              <a:t>Why </a:t>
            </a:r>
            <a:r>
              <a:rPr lang="en-US" sz="2400" b="1" dirty="0"/>
              <a:t>Estimate Time Accurately</a:t>
            </a:r>
            <a:r>
              <a:rPr lang="en-US" sz="2400" b="1" dirty="0" smtClean="0"/>
              <a:t>?</a:t>
            </a:r>
            <a:endParaRPr lang="en-US" sz="2400" b="1" dirty="0" smtClean="0"/>
          </a:p>
          <a:p>
            <a:pPr algn="ctr"/>
            <a:endParaRPr lang="en-US" dirty="0" smtClean="0"/>
          </a:p>
          <a:p>
            <a:pPr algn="ctr"/>
            <a:endParaRPr lang="en-US" dirty="0"/>
          </a:p>
          <a:p>
            <a:pPr algn="ctr"/>
            <a:r>
              <a:rPr lang="en-US" dirty="0"/>
              <a:t>Accurate time estimation is a crucial skill in project management. Without it, you won't know how long your project will take, and you won't be able to get commitment from the people who need to sign it off.</a:t>
            </a:r>
            <a:endParaRPr lang="en-US" dirty="0"/>
          </a:p>
          <a:p>
            <a:endParaRPr lang="en-ZA" dirty="0"/>
          </a:p>
        </p:txBody>
      </p:sp>
      <p:pic>
        <p:nvPicPr>
          <p:cNvPr id="12" name="Picture 11"/>
          <p:cNvPicPr>
            <a:picLocks noChangeAspect="1"/>
          </p:cNvPicPr>
          <p:nvPr/>
        </p:nvPicPr>
        <p:blipFill>
          <a:blip r:embed="rId5"/>
          <a:stretch>
            <a:fillRect/>
          </a:stretch>
        </p:blipFill>
        <p:spPr>
          <a:xfrm>
            <a:off x="11501609" y="6108855"/>
            <a:ext cx="708916" cy="221883"/>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TABLE_ENDDRAG_ORIGIN_RECT" val="861*355"/>
  <p:tag name="TABLE_ENDDRAG_RECT" val="43*57*861*355"/>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19189</Words>
  <Application>WPS Presentation</Application>
  <PresentationFormat>Widescreen</PresentationFormat>
  <Paragraphs>443</Paragraphs>
  <Slides>37</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37</vt:i4>
      </vt:variant>
    </vt:vector>
  </HeadingPairs>
  <TitlesOfParts>
    <vt:vector size="51" baseType="lpstr">
      <vt:lpstr>Arial</vt:lpstr>
      <vt:lpstr>SimSun</vt:lpstr>
      <vt:lpstr>Wingdings</vt:lpstr>
      <vt:lpstr>Calibri</vt:lpstr>
      <vt:lpstr>Courier New</vt:lpstr>
      <vt:lpstr>Calibri Light</vt:lpstr>
      <vt:lpstr>Microsoft YaHei</vt:lpstr>
      <vt:lpstr>Arial Unicode MS</vt:lpstr>
      <vt:lpstr>Century Gothic</vt:lpstr>
      <vt:lpstr>Times New Roman</vt:lpstr>
      <vt:lpstr>Wingdings</vt:lpstr>
      <vt:lpstr>-apple-system</vt:lpstr>
      <vt:lpstr>Segoe Print</vt:lpstr>
      <vt:lpstr>Retrospect</vt:lpstr>
      <vt:lpstr>PowerPoint 演示文稿</vt:lpstr>
      <vt:lpstr>Unit standards to be covered</vt:lpstr>
      <vt:lpstr>  114059 : Demonstrate an understanding of estimating a unit of work and the implications of late delivery </vt:lpstr>
      <vt:lpstr>PURPOSE OF THE UNIT STANDARD   </vt:lpstr>
      <vt:lpstr> LEARNING ASSUMED TO BE IN PLACE AND RECOGNITION OF PRIOR LEARNING </vt:lpstr>
      <vt:lpstr>Specific outcome: 1</vt:lpstr>
      <vt:lpstr>PowerPoint 演示文稿</vt:lpstr>
      <vt:lpstr>PowerPoint 演示文稿</vt:lpstr>
      <vt:lpstr>SPECIFIC OUTCOME: 2 </vt:lpstr>
      <vt:lpstr>PowerPoint 演示文稿</vt:lpstr>
      <vt:lpstr>PowerPoint 演示文稿</vt:lpstr>
      <vt:lpstr>PowerPoint 演示文稿</vt:lpstr>
      <vt:lpstr> Specific Outcome: 3</vt:lpstr>
      <vt:lpstr>PowerPoint 演示文稿</vt:lpstr>
      <vt:lpstr>PowerPoint 演示文稿</vt:lpstr>
      <vt:lpstr>Reporting Performance </vt:lpstr>
      <vt:lpstr>KPIs examples: </vt:lpstr>
      <vt:lpstr>114076: Use computer technology to research a computer topic </vt:lpstr>
      <vt:lpstr>PURPOSE OF THE UNIT STANDARD </vt:lpstr>
      <vt:lpstr>PowerPoint 演示文稿</vt:lpstr>
      <vt:lpstr>Specific Outcome 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115431: Analyze feedback contexts and apply constructive feedback techniques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Demonstrate an understanding of estimating a unit of work and the implications of late delivery  114059 Use computer technology to research a computer topic  114076</dc:title>
  <dc:creator>Ntsika Wakashe</dc:creator>
  <cp:lastModifiedBy>WPS_1749298660</cp:lastModifiedBy>
  <cp:revision>149</cp:revision>
  <dcterms:created xsi:type="dcterms:W3CDTF">2025-04-09T12:45:00Z</dcterms:created>
  <dcterms:modified xsi:type="dcterms:W3CDTF">2025-07-15T11:55:25Z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66C5DE8BFD4142BD9B122F195D9826D5_13</vt:lpwstr>
  </property>
  <property fmtid="{D5CDD505-2E9C-101B-9397-08002B2CF9AE}" pid="3" name="KSOProductBuildVer">
    <vt:lpwstr>1033-12.2.0.21931</vt:lpwstr>
  </property>
</Properties>
</file>